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9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3" r:id="rId19"/>
    <p:sldId id="273" r:id="rId20"/>
    <p:sldId id="264" r:id="rId21"/>
    <p:sldId id="290" r:id="rId22"/>
    <p:sldId id="266" r:id="rId23"/>
    <p:sldId id="291" r:id="rId24"/>
    <p:sldId id="292" r:id="rId25"/>
    <p:sldId id="293" r:id="rId26"/>
    <p:sldId id="294" r:id="rId27"/>
    <p:sldId id="296" r:id="rId28"/>
    <p:sldId id="295" r:id="rId29"/>
    <p:sldId id="267" r:id="rId30"/>
    <p:sldId id="265" r:id="rId31"/>
    <p:sldId id="297" r:id="rId32"/>
    <p:sldId id="271" r:id="rId33"/>
    <p:sldId id="289" r:id="rId34"/>
    <p:sldId id="272" r:id="rId35"/>
    <p:sldId id="300" r:id="rId36"/>
    <p:sldId id="299" r:id="rId37"/>
    <p:sldId id="298" r:id="rId38"/>
  </p:sldIdLst>
  <p:sldSz cx="9144000" cy="6858000" type="screen4x3"/>
  <p:notesSz cx="6858000" cy="91440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E8BF5-61CA-45F8-ADEB-4A34DAF469B0}" type="datetimeFigureOut">
              <a:rPr lang="ro-RO" smtClean="0"/>
              <a:t>16.03.2016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6A395-8782-44D4-80F8-E1D36E87EB4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78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C83CF-C2C4-49F3-8183-79033835C5C9}" type="slidenum">
              <a:rPr lang="en-US" altLang="ro-RO"/>
              <a:pPr/>
              <a:t>3</a:t>
            </a:fld>
            <a:endParaRPr lang="en-US" altLang="ro-RO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06946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707FC-195B-438A-A4C2-CF5CC0DE9171}" type="slidenum">
              <a:rPr lang="en-US" altLang="ro-RO"/>
              <a:pPr/>
              <a:t>4</a:t>
            </a:fld>
            <a:endParaRPr lang="en-US" altLang="ro-RO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77487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422F20-A323-4E02-91BE-A0ACB76F0D26}" type="slidenum">
              <a:rPr lang="en-US" altLang="ro-RO"/>
              <a:pPr/>
              <a:t>10</a:t>
            </a:fld>
            <a:endParaRPr lang="en-US" altLang="ro-RO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11221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3074FD-4C5A-43D4-9D65-DAB1BAC13A08}" type="slidenum">
              <a:rPr lang="en-US" altLang="ro-RO"/>
              <a:pPr/>
              <a:t>13</a:t>
            </a:fld>
            <a:endParaRPr lang="en-US" altLang="ro-RO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44897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126D4-13D8-4EAB-9D9B-9F3C98E91F12}" type="slidenum">
              <a:rPr lang="en-US" altLang="ro-RO"/>
              <a:pPr/>
              <a:t>14</a:t>
            </a:fld>
            <a:endParaRPr lang="en-US" altLang="ro-RO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802107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AD41D-7D27-44E8-B110-1362608E9BD4}" type="slidenum">
              <a:rPr lang="en-US" altLang="ro-RO"/>
              <a:pPr/>
              <a:t>15</a:t>
            </a:fld>
            <a:endParaRPr lang="en-US" altLang="ro-RO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01693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EA9B0-8BFB-4163-9789-30FBE8FEAAFF}" type="slidenum">
              <a:rPr lang="en-US" altLang="ro-RO"/>
              <a:pPr/>
              <a:t>16</a:t>
            </a:fld>
            <a:endParaRPr lang="en-US" altLang="ro-RO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82562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1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14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604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1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693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93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99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86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F90DB9-AD38-42C6-A348-16820F17D7C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0373338"/>
      </p:ext>
    </p:extLst>
  </p:cSld>
  <p:clrMapOvr>
    <a:masterClrMapping/>
  </p:clrMapOvr>
  <p:transition advTm="1000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u, conținut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F87A2A-D180-4BFC-A95B-80B2C5B2CC8E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944319588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8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61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4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40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53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3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2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6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04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Logaritm" TargetMode="External"/><Relationship Id="rId2" Type="http://schemas.openxmlformats.org/officeDocument/2006/relationships/hyperlink" Target="http://ro.wikipedia.org/w/index.php?title=Complexitate_(informatic%C4%83)&amp;action=edit&amp;redlink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18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22.xml"/><Relationship Id="rId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lasadetic.wikispaces.com/file/view/01%20cautarea%20binara.cpp/577350479/01%20cautarea%20binara.cpp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../clipboard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../clipboard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o-RO" dirty="0" smtClean="0"/>
              <a:t>Metoda </a:t>
            </a:r>
            <a:br>
              <a:rPr lang="ro-RO" dirty="0" smtClean="0"/>
            </a:br>
            <a:r>
              <a:rPr lang="ro-RO" dirty="0" smtClean="0"/>
              <a:t>„Divide et Impera”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Aplicaţii de laborator (C++)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4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2395538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4572000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6926263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228600" y="46482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295400" y="4191000"/>
            <a:ext cx="2168525" cy="457200"/>
          </a:xfrm>
          <a:prstGeom prst="rect">
            <a:avLst/>
          </a:prstGeom>
          <a:solidFill>
            <a:srgbClr val="FF33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676400" y="3276600"/>
            <a:ext cx="1377950" cy="457200"/>
          </a:xfrm>
          <a:prstGeom prst="rect">
            <a:avLst/>
          </a:prstGeom>
          <a:solidFill>
            <a:srgbClr val="0099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1447800" y="3733800"/>
            <a:ext cx="1771650" cy="457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3434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o-RO" sz="3600" kern="10">
                <a:solidFill>
                  <a:srgbClr val="FFFF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Turnurile din Hanoi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2860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A</a:t>
            </a:r>
            <a:endParaRPr lang="en-US" altLang="ro-RO" b="1" dirty="0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44196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B</a:t>
            </a:r>
            <a:endParaRPr lang="en-US" altLang="ro-RO" b="1" dirty="0"/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6781800" y="4876799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C</a:t>
            </a:r>
            <a:endParaRPr lang="en-US" altLang="ro-RO" b="1" dirty="0"/>
          </a:p>
        </p:txBody>
      </p:sp>
    </p:spTree>
    <p:extLst>
      <p:ext uri="{BB962C8B-B14F-4D97-AF65-F5344CB8AC3E}">
        <p14:creationId xmlns:p14="http://schemas.microsoft.com/office/powerpoint/2010/main" val="423931385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6037E-6 L 0.24132 0.133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66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23361 L 0.50312 0.066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83" y="15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132 -0.17798 L 0.49965 0.066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12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37821 L 0.23976 -1.19351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189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965 -0.17798 L 0.00799 0.133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83" y="15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12 -0.28923 L 0.24479 2.7230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144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2781 L 0.24132 -3.3603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13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39" grpId="0" animBg="1"/>
      <p:bldP spid="44039" grpId="1" animBg="1"/>
      <p:bldP spid="44039" grpId="2" animBg="1"/>
      <p:bldP spid="44039" grpId="3" animBg="1"/>
      <p:bldP spid="44040" grpId="0" animBg="1"/>
      <p:bldP spid="440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836712"/>
            <a:ext cx="6591985" cy="377762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o-RO" dirty="0" smtClean="0"/>
              <a:t> În cazul în care n&gt;2 problema se complică. Notăm cu H(n, a, b, c) </a:t>
            </a:r>
            <a:r>
              <a:rPr lang="ro-RO" dirty="0" err="1" smtClean="0"/>
              <a:t>şirul</a:t>
            </a:r>
            <a:r>
              <a:rPr lang="ro-RO" dirty="0" smtClean="0"/>
              <a:t> mutărilor celor n discuri de pe tija a pe tija b, utilizând ca tijă intermediară, tija c.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    Conform strategiei </a:t>
            </a:r>
            <a:r>
              <a:rPr lang="ro-RO" i="1" dirty="0" smtClean="0"/>
              <a:t>Divide et </a:t>
            </a:r>
            <a:r>
              <a:rPr lang="ro-RO" i="1" dirty="0" err="1" smtClean="0"/>
              <a:t>impera</a:t>
            </a:r>
            <a:r>
              <a:rPr lang="ro-RO" dirty="0" smtClean="0"/>
              <a:t> încercăm să descompunem problema în alte două subprograme de </a:t>
            </a:r>
            <a:r>
              <a:rPr lang="ro-RO" dirty="0" err="1" smtClean="0"/>
              <a:t>acelaşi</a:t>
            </a:r>
            <a:r>
              <a:rPr lang="ro-RO" dirty="0" smtClean="0"/>
              <a:t> tip, urmând apoi combinarea </a:t>
            </a:r>
            <a:r>
              <a:rPr lang="ro-RO" dirty="0" err="1" smtClean="0"/>
              <a:t>soluţiilor</a:t>
            </a:r>
            <a:r>
              <a:rPr lang="ro-RO" dirty="0" smtClean="0"/>
              <a:t>. 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În acest sens, observăm că mutarea celor n discuri de pe tija a pe tija b, utilizând ca tijă intermediară tija c, este echivalentă cu:</a:t>
            </a:r>
            <a:endParaRPr lang="en-GB" dirty="0" smtClean="0"/>
          </a:p>
          <a:p>
            <a:pPr marL="68580" indent="0">
              <a:buNone/>
            </a:pPr>
            <a:r>
              <a:rPr lang="ro-RO" sz="2000" b="1" dirty="0" smtClean="0"/>
              <a:t>- mutarea a n-1 discuri de pe tija a pe tija c, utilizând ca tijă intermediară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discului rămas pe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a n – 1 discuri de pe tija c pe tija b, utilizând ca tijă intermediară tija a.</a:t>
            </a:r>
            <a:endParaRPr lang="en-US" altLang="ro-RO" sz="2000" b="1" dirty="0"/>
          </a:p>
        </p:txBody>
      </p:sp>
    </p:spTree>
    <p:extLst>
      <p:ext uri="{BB962C8B-B14F-4D97-AF65-F5344CB8AC3E}">
        <p14:creationId xmlns:p14="http://schemas.microsoft.com/office/powerpoint/2010/main" val="183874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024744" cy="685880"/>
          </a:xfrm>
        </p:spPr>
        <p:txBody>
          <a:bodyPr>
            <a:normAutofit/>
          </a:bodyPr>
          <a:lstStyle/>
          <a:p>
            <a:r>
              <a:rPr lang="ro-RO" dirty="0" smtClean="0"/>
              <a:t>Rezolvare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</p:spPr>
            <p:txBody>
              <a:bodyPr>
                <a:normAutofit/>
              </a:bodyPr>
              <a:lstStyle/>
              <a:p>
                <a:pPr marL="68580" indent="0">
                  <a:buNone/>
                </a:pPr>
                <a:r>
                  <a:rPr lang="ro-RO" dirty="0" smtClean="0"/>
                  <a:t>Parcurgerea celor trei etape permite definirea recursivă a şirului H(n, a, b, c) astfel:</a:t>
                </a:r>
                <a:endParaRPr lang="en-GB" sz="1600" dirty="0"/>
              </a:p>
              <a:p>
                <a:pPr marL="6858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o-RO" sz="2000" b="1" i="1" smtClean="0">
                          <a:latin typeface="Cambria Math"/>
                        </a:rPr>
                        <m:t>𝑯</m:t>
                      </m:r>
                      <m:d>
                        <m:dPr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o-RO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𝒄</m:t>
                          </m:r>
                        </m:e>
                      </m:d>
                      <m:r>
                        <a:rPr lang="ro-RO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𝒂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                        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𝒂𝒃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b="1" i="1" dirty="0" smtClean="0"/>
              </a:p>
              <a:p>
                <a:pPr marL="68580" indent="0">
                  <a:buNone/>
                </a:pPr>
                <a:r>
                  <a:rPr lang="ro-RO" b="1" i="1" dirty="0" smtClean="0"/>
                  <a:t>Exemple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Pentru </a:t>
                </a:r>
                <a:r>
                  <a:rPr lang="ro-RO" dirty="0"/>
                  <a:t>n = 2 avem: H(2, a, b, c) = H(1, a, c, b), ab, H(1, c, b, a</a:t>
                </a:r>
                <a:r>
                  <a:rPr lang="ro-RO" dirty="0" smtClean="0"/>
                  <a:t>)= </a:t>
                </a:r>
                <a:r>
                  <a:rPr lang="ro-RO" dirty="0"/>
                  <a:t>ac, ab, cb.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   Pentru </a:t>
                </a:r>
                <a:r>
                  <a:rPr lang="ro-RO" dirty="0"/>
                  <a:t>n = 3 </a:t>
                </a:r>
                <a:r>
                  <a:rPr lang="ro-RO" dirty="0" smtClean="0"/>
                  <a:t>avem:</a:t>
                </a:r>
              </a:p>
              <a:p>
                <a:pPr marL="68580" indent="0">
                  <a:buNone/>
                </a:pPr>
                <a:r>
                  <a:rPr lang="ro-RO" dirty="0" smtClean="0"/>
                  <a:t>H(3</a:t>
                </a:r>
                <a:r>
                  <a:rPr lang="ro-RO" dirty="0"/>
                  <a:t>, a, b, c) = H(2, a, c, b), ab, H(2, c, b, a) = H(1, a, b, c) ac, H(1, b, c, a) ab, H(1, c, a, b) cb, H(1, a, b, c) </a:t>
                </a:r>
                <a:r>
                  <a:rPr lang="ro-RO" dirty="0" smtClean="0"/>
                  <a:t>= </a:t>
                </a:r>
                <a:r>
                  <a:rPr lang="ro-RO" dirty="0"/>
                  <a:t>ab, ac, bc, ab, ca, cb, ab.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  <a:blipFill rotWithShape="0">
                <a:blip r:embed="rId2"/>
                <a:stretch>
                  <a:fillRect t="-661" r="-109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811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78" name="Group 4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7562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3" name="Group 39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37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713418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care se citeşte: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18 trilioane, 446 biliarde, 744 bilioane, 73 miliarde,  709 milioane, 551 mii, 615.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59427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079500" y="1989138"/>
            <a:ext cx="70199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50" indent="20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D</a:t>
            </a:r>
            <a:r>
              <a:rPr lang="ro-RO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acă preoţii ar lucra zi şi noapte, făcând o mutare în fiecare secundă, le-ar lua mai mult de 580 miliarde de ani pentru a termina mutarea turnului format din cele 64 discuri.</a:t>
            </a:r>
            <a:endParaRPr lang="en-US" altLang="ro-RO" sz="2400" b="1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6985000" y="44450"/>
            <a:ext cx="2087563" cy="1336675"/>
            <a:chOff x="1134" y="459"/>
            <a:chExt cx="1134" cy="726"/>
          </a:xfrm>
        </p:grpSpPr>
        <p:pic>
          <p:nvPicPr>
            <p:cNvPr id="19460" name="Picture 4" descr="logokbi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" y="481"/>
              <a:ext cx="1080" cy="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928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1406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grpSp>
          <p:nvGrpSpPr>
            <p:cNvPr id="19463" name="Group 7"/>
            <p:cNvGrpSpPr>
              <a:grpSpLocks/>
            </p:cNvGrpSpPr>
            <p:nvPr/>
          </p:nvGrpSpPr>
          <p:grpSpPr bwMode="auto">
            <a:xfrm>
              <a:off x="1134" y="459"/>
              <a:ext cx="1134" cy="726"/>
              <a:chOff x="1134" y="459"/>
              <a:chExt cx="1134" cy="726"/>
            </a:xfrm>
          </p:grpSpPr>
          <p:sp>
            <p:nvSpPr>
              <p:cNvPr id="19464" name="Rectangle 8" descr="Papirus"/>
              <p:cNvSpPr>
                <a:spLocks noChangeArrowheads="1"/>
              </p:cNvSpPr>
              <p:nvPr/>
            </p:nvSpPr>
            <p:spPr bwMode="auto">
              <a:xfrm>
                <a:off x="1996" y="708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5" name="Rectangle 9" descr="Papirus"/>
              <p:cNvSpPr>
                <a:spLocks noChangeArrowheads="1"/>
              </p:cNvSpPr>
              <p:nvPr/>
            </p:nvSpPr>
            <p:spPr bwMode="auto">
              <a:xfrm>
                <a:off x="1134" y="685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6" name="Rectangle 10" descr="Papirus"/>
              <p:cNvSpPr>
                <a:spLocks noChangeArrowheads="1"/>
              </p:cNvSpPr>
              <p:nvPr/>
            </p:nvSpPr>
            <p:spPr bwMode="auto">
              <a:xfrm>
                <a:off x="1134" y="1071"/>
                <a:ext cx="1134" cy="114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7" name="Rectangle 11" descr="Papirus"/>
              <p:cNvSpPr>
                <a:spLocks noChangeArrowheads="1"/>
              </p:cNvSpPr>
              <p:nvPr/>
            </p:nvSpPr>
            <p:spPr bwMode="auto">
              <a:xfrm>
                <a:off x="1134" y="459"/>
                <a:ext cx="1134" cy="24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</p:grpSp>
      </p:grp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393700" y="311150"/>
            <a:ext cx="3673475" cy="814388"/>
          </a:xfrm>
          <a:prstGeom prst="roundRect">
            <a:avLst>
              <a:gd name="adj" fmla="val 50000"/>
            </a:avLst>
          </a:prstGeom>
          <a:solidFill>
            <a:srgbClr val="858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chemeClr val="bg1"/>
                </a:solidFill>
                <a:latin typeface="Comic Sans MS" panose="030F0702030302020204" pitchFamily="66" charset="0"/>
              </a:rPr>
              <a:t>Timpul de lucru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817688" y="4113213"/>
            <a:ext cx="57610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Pentru 64 discuri: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18.446.744.073.709.551.615 mutări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580.000.000.000 ani</a:t>
            </a:r>
          </a:p>
        </p:txBody>
      </p:sp>
    </p:spTree>
    <p:extLst>
      <p:ext uri="{BB962C8B-B14F-4D97-AF65-F5344CB8AC3E}">
        <p14:creationId xmlns:p14="http://schemas.microsoft.com/office/powerpoint/2010/main" val="4236483001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hanoi.cpp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0" y="1700807"/>
            <a:ext cx="6162228" cy="47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reptunghi 3"/>
          <p:cNvSpPr/>
          <p:nvPr/>
        </p:nvSpPr>
        <p:spPr>
          <a:xfrm>
            <a:off x="1979712" y="5949280"/>
            <a:ext cx="158417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1547664" y="4797152"/>
            <a:ext cx="57606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5421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75860"/>
            <a:ext cx="7620000" cy="1143000"/>
          </a:xfrm>
        </p:spPr>
        <p:txBody>
          <a:bodyPr/>
          <a:lstStyle/>
          <a:p>
            <a:r>
              <a:rPr lang="ro-RO" dirty="0" smtClean="0"/>
              <a:t>2. Căutarea binară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196752"/>
            <a:ext cx="6591985" cy="377762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o-RO" sz="1200" b="1" i="1" dirty="0" smtClean="0"/>
              <a:t>Se citesc elementele vectorului v ordonate crescător şi x un număr întreg. Verificaţi dacă x apare în vector, şi determinaţi indicele pe care apare sau </a:t>
            </a:r>
            <a:r>
              <a:rPr lang="en-US" sz="1200" b="1" i="1" dirty="0" smtClean="0"/>
              <a:t>un </a:t>
            </a:r>
            <a:r>
              <a:rPr lang="en-US" sz="1200" b="1" i="1" dirty="0" err="1" smtClean="0"/>
              <a:t>mesaj</a:t>
            </a:r>
            <a:r>
              <a:rPr lang="ro-RO" sz="1200" b="1" i="1" dirty="0" smtClean="0"/>
              <a:t> dacă x nu apare în vector.</a:t>
            </a:r>
          </a:p>
          <a:p>
            <a:pPr marL="114300" indent="0">
              <a:buNone/>
            </a:pPr>
            <a:r>
              <a:rPr lang="ro-RO" sz="1200" b="1" i="1" dirty="0" smtClean="0"/>
              <a:t>Rezolvare</a:t>
            </a:r>
            <a:r>
              <a:rPr lang="ro-RO" sz="1200" b="1" dirty="0" smtClean="0"/>
              <a:t>:</a:t>
            </a:r>
          </a:p>
          <a:p>
            <a:pPr marL="114300" indent="0">
              <a:buNone/>
            </a:pPr>
            <a:r>
              <a:rPr lang="en-GB" sz="1200" b="1" dirty="0" err="1" smtClean="0"/>
              <a:t>Notăm</a:t>
            </a:r>
            <a:r>
              <a:rPr lang="en-GB" sz="1200" b="1" dirty="0" smtClean="0"/>
              <a:t> </a:t>
            </a:r>
            <a:r>
              <a:rPr lang="en-GB" sz="1200" b="1" dirty="0"/>
              <a:t>cu a </a:t>
            </a:r>
            <a:r>
              <a:rPr lang="en-GB" sz="1200" b="1" dirty="0" err="1"/>
              <a:t>vectorul</a:t>
            </a:r>
            <a:r>
              <a:rPr lang="en-GB" sz="1200" b="1" dirty="0"/>
              <a:t> </a:t>
            </a:r>
            <a:r>
              <a:rPr lang="en-GB" sz="1200" b="1" dirty="0" err="1"/>
              <a:t>sortat</a:t>
            </a:r>
            <a:r>
              <a:rPr lang="en-GB" sz="1200" b="1" dirty="0"/>
              <a:t> </a:t>
            </a:r>
            <a:r>
              <a:rPr lang="en-GB" sz="1200" b="1" dirty="0" err="1"/>
              <a:t>crescător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x </a:t>
            </a:r>
            <a:r>
              <a:rPr lang="en-GB" sz="1200" b="1" dirty="0" err="1"/>
              <a:t>valoarea</a:t>
            </a:r>
            <a:r>
              <a:rPr lang="en-GB" sz="1200" b="1" dirty="0"/>
              <a:t> de </a:t>
            </a:r>
            <a:r>
              <a:rPr lang="en-GB" sz="1200" b="1" dirty="0" err="1"/>
              <a:t>căutat</a:t>
            </a:r>
            <a:r>
              <a:rPr lang="en-GB" sz="1200" b="1" dirty="0"/>
              <a:t>, </a:t>
            </a:r>
            <a:r>
              <a:rPr lang="en-GB" sz="1200" b="1" dirty="0" err="1"/>
              <a:t>iar</a:t>
            </a:r>
            <a:r>
              <a:rPr lang="en-GB" sz="1200" b="1" dirty="0"/>
              <a:t> cu s </a:t>
            </a:r>
            <a:r>
              <a:rPr lang="en-GB" sz="1200" b="1" dirty="0" err="1"/>
              <a:t>indicele</a:t>
            </a:r>
            <a:r>
              <a:rPr lang="en-GB" sz="1200" b="1" dirty="0"/>
              <a:t> de </a:t>
            </a:r>
            <a:r>
              <a:rPr lang="en-GB" sz="1200" b="1" dirty="0" err="1"/>
              <a:t>început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d </a:t>
            </a:r>
            <a:r>
              <a:rPr lang="en-GB" sz="1200" b="1" dirty="0" err="1"/>
              <a:t>indicele</a:t>
            </a:r>
            <a:r>
              <a:rPr lang="en-GB" sz="1200" b="1" dirty="0"/>
              <a:t> </a:t>
            </a:r>
            <a:r>
              <a:rPr lang="en-GB" sz="1200" b="1" dirty="0" err="1"/>
              <a:t>ultimului</a:t>
            </a:r>
            <a:r>
              <a:rPr lang="en-GB" sz="1200" b="1" dirty="0"/>
              <a:t> element din </a:t>
            </a:r>
            <a:r>
              <a:rPr lang="en-GB" sz="1200" b="1" dirty="0" err="1"/>
              <a:t>secvenţa</a:t>
            </a:r>
            <a:r>
              <a:rPr lang="en-GB" sz="1200" b="1" dirty="0"/>
              <a:t> de </a:t>
            </a:r>
            <a:r>
              <a:rPr lang="en-GB" sz="1200" b="1" dirty="0" err="1"/>
              <a:t>elemente</a:t>
            </a:r>
            <a:r>
              <a:rPr lang="en-GB" sz="1200" b="1" dirty="0"/>
              <a:t> </a:t>
            </a:r>
            <a:r>
              <a:rPr lang="en-GB" sz="1200" b="1" dirty="0" err="1"/>
              <a:t>în</a:t>
            </a:r>
            <a:r>
              <a:rPr lang="en-GB" sz="1200" b="1" dirty="0"/>
              <a:t> care </a:t>
            </a:r>
            <a:r>
              <a:rPr lang="en-GB" sz="1200" b="1" dirty="0" err="1"/>
              <a:t>căutăm</a:t>
            </a:r>
            <a:r>
              <a:rPr lang="en-GB" sz="1200" b="1" dirty="0"/>
              <a:t> </a:t>
            </a:r>
            <a:r>
              <a:rPr lang="en-GB" sz="1200" b="1" dirty="0" err="1"/>
              <a:t>valoarea</a:t>
            </a:r>
            <a:r>
              <a:rPr lang="en-GB" sz="1200" b="1" dirty="0"/>
              <a:t> x, </a:t>
            </a:r>
            <a:r>
              <a:rPr lang="en-GB" sz="1200" b="1" dirty="0" err="1"/>
              <a:t>adică</a:t>
            </a:r>
            <a:r>
              <a:rPr lang="en-GB" sz="1200" b="1" dirty="0"/>
              <a:t> a[s],…,a[d]. </a:t>
            </a:r>
            <a:endParaRPr lang="en-GB" sz="1200" b="1" dirty="0" smtClean="0"/>
          </a:p>
          <a:p>
            <a:pPr marL="114300" indent="0">
              <a:buNone/>
            </a:pPr>
            <a:r>
              <a:rPr lang="ro-RO" sz="1200" b="1" i="1" dirty="0" smtClean="0"/>
              <a:t>Valoarea </a:t>
            </a:r>
            <a:r>
              <a:rPr lang="ro-RO" sz="1200" b="1" i="1" dirty="0"/>
              <a:t>căutată este comparată cu cea a elementului din mijlocul listei. Dacă e egală cu cea a acelui element, algoritmul se termină. Dacă e mai mare decât acea valoare, algoritmul se reia, de la mijlocul listei până la </a:t>
            </a:r>
            <a:r>
              <a:rPr lang="ro-RO" sz="1200" b="1" i="1" dirty="0" err="1"/>
              <a:t>sfârşit</a:t>
            </a:r>
            <a:r>
              <a:rPr lang="ro-RO" sz="1200" b="1" i="1" dirty="0"/>
              <a:t>, iar dacă e mai mică, algoritmul se reia pentru elementele de la începutul listei până la mijloc. Întrucât la fiecare pas cardinalul </a:t>
            </a:r>
            <a:r>
              <a:rPr lang="ro-RO" sz="1200" b="1" i="1" dirty="0" err="1"/>
              <a:t>mulţimii</a:t>
            </a:r>
            <a:r>
              <a:rPr lang="ro-RO" sz="1200" b="1" i="1" dirty="0"/>
              <a:t> de elemente în care se efectuează căutarea se </a:t>
            </a:r>
            <a:r>
              <a:rPr lang="ro-RO" sz="1200" b="1" i="1" dirty="0" err="1"/>
              <a:t>înjumătăţeşte</a:t>
            </a:r>
            <a:r>
              <a:rPr lang="ro-RO" sz="1200" b="1" i="1" dirty="0"/>
              <a:t>, algoritmul are </a:t>
            </a:r>
            <a:r>
              <a:rPr lang="ro-RO" sz="1200" b="1" i="1" dirty="0">
                <a:hlinkClick r:id="rId2"/>
              </a:rPr>
              <a:t>complexitate</a:t>
            </a:r>
            <a:r>
              <a:rPr lang="ro-RO" sz="1200" b="1" i="1" dirty="0"/>
              <a:t> </a:t>
            </a:r>
            <a:r>
              <a:rPr lang="ro-RO" sz="1200" b="1" i="1" dirty="0">
                <a:hlinkClick r:id="rId3"/>
              </a:rPr>
              <a:t>logaritmică</a:t>
            </a:r>
            <a:r>
              <a:rPr lang="ro-RO" sz="1200" b="1" i="1" dirty="0"/>
              <a:t>.</a:t>
            </a:r>
            <a:endParaRPr lang="en-US" sz="1200" b="1" i="1" dirty="0"/>
          </a:p>
          <a:p>
            <a:pPr marL="114300" indent="0">
              <a:buNone/>
            </a:pPr>
            <a:r>
              <a:rPr lang="en-GB" sz="1200" b="1" dirty="0" smtClean="0"/>
              <a:t>La </a:t>
            </a:r>
            <a:r>
              <a:rPr lang="en-GB" sz="1200" b="1" dirty="0" err="1"/>
              <a:t>fiecare</a:t>
            </a:r>
            <a:r>
              <a:rPr lang="en-GB" sz="1200" b="1" dirty="0"/>
              <a:t> </a:t>
            </a:r>
            <a:r>
              <a:rPr lang="en-GB" sz="1200" b="1" dirty="0" err="1"/>
              <a:t>repetare</a:t>
            </a:r>
            <a:r>
              <a:rPr lang="en-GB" sz="1200" b="1" dirty="0"/>
              <a:t> </a:t>
            </a:r>
            <a:r>
              <a:rPr lang="en-GB" sz="1200" b="1" dirty="0" err="1"/>
              <a:t>renunţăm</a:t>
            </a:r>
            <a:r>
              <a:rPr lang="en-GB" sz="1200" b="1" dirty="0"/>
              <a:t> la </a:t>
            </a:r>
            <a:r>
              <a:rPr lang="en-GB" sz="1200" b="1" dirty="0" err="1"/>
              <a:t>jumătate</a:t>
            </a:r>
            <a:r>
              <a:rPr lang="en-GB" sz="1200" b="1" dirty="0"/>
              <a:t> din </a:t>
            </a:r>
            <a:r>
              <a:rPr lang="en-GB" sz="1200" b="1" dirty="0" err="1"/>
              <a:t>elementele</a:t>
            </a:r>
            <a:r>
              <a:rPr lang="en-GB" sz="1200" b="1" dirty="0"/>
              <a:t> </a:t>
            </a:r>
            <a:r>
              <a:rPr lang="en-GB" sz="1200" b="1" dirty="0" err="1"/>
              <a:t>rămase</a:t>
            </a:r>
            <a:r>
              <a:rPr lang="en-GB" sz="1200" b="1" dirty="0"/>
              <a:t> din vector. </a:t>
            </a:r>
            <a:r>
              <a:rPr lang="en-GB" sz="1200" b="1" dirty="0" err="1"/>
              <a:t>Algoritmul</a:t>
            </a:r>
            <a:r>
              <a:rPr lang="en-GB" sz="1200" b="1" dirty="0"/>
              <a:t> c</a:t>
            </a:r>
            <a:r>
              <a:rPr lang="ro-RO" sz="1200" b="1" dirty="0"/>
              <a:t>ăutării binare se aplică astfel: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P1. Iniţial, limitele sunt </a:t>
            </a:r>
            <a:r>
              <a:rPr lang="ro-RO" sz="1200" b="1" dirty="0" smtClean="0"/>
              <a:t>s=</a:t>
            </a:r>
            <a:r>
              <a:rPr lang="en-US" sz="1200" b="1" dirty="0" smtClean="0"/>
              <a:t>0</a:t>
            </a:r>
            <a:r>
              <a:rPr lang="ro-RO" sz="1200" b="1" dirty="0" smtClean="0"/>
              <a:t> </a:t>
            </a:r>
            <a:r>
              <a:rPr lang="ro-RO" sz="1200" b="1" dirty="0"/>
              <a:t>şi d =</a:t>
            </a:r>
            <a:r>
              <a:rPr lang="ro-RO" sz="1200" b="1" dirty="0" smtClean="0"/>
              <a:t>n</a:t>
            </a:r>
            <a:r>
              <a:rPr lang="en-US" sz="1200" b="1" dirty="0" smtClean="0"/>
              <a:t>-1</a:t>
            </a:r>
            <a:r>
              <a:rPr lang="ro-RO" sz="1200" b="1" dirty="0" smtClean="0"/>
              <a:t> </a:t>
            </a:r>
            <a:r>
              <a:rPr lang="ro-RO" sz="1200" b="1" dirty="0"/>
              <a:t>(toate elementele din vector)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P2. La fiecare repetare, determinăm indicele elementului median, m=(s+d)</a:t>
            </a:r>
            <a:r>
              <a:rPr lang="en-GB" sz="1200" b="1" dirty="0"/>
              <a:t>/</a:t>
            </a:r>
            <a:r>
              <a:rPr lang="ro-RO" sz="1200" b="1" dirty="0"/>
              <a:t>2</a:t>
            </a:r>
            <a:r>
              <a:rPr lang="ro-RO" sz="1200" b="1" dirty="0" smtClean="0"/>
              <a:t>. </a:t>
            </a:r>
            <a:r>
              <a:rPr lang="ro-RO" sz="1200" b="1" dirty="0"/>
              <a:t>Comparăm elementul din mijloc cu valoarea m, adică a</a:t>
            </a:r>
            <a:r>
              <a:rPr lang="en-GB" sz="1200" b="1" dirty="0"/>
              <a:t>[m] </a:t>
            </a:r>
            <a:r>
              <a:rPr lang="en-GB" sz="1200" b="1" dirty="0" smtClean="0"/>
              <a:t>== </a:t>
            </a:r>
            <a:r>
              <a:rPr lang="en-GB" sz="1200" b="1" dirty="0"/>
              <a:t>x</a:t>
            </a:r>
          </a:p>
          <a:p>
            <a:pPr marL="114300" lvl="0" indent="0">
              <a:buNone/>
            </a:pPr>
            <a:r>
              <a:rPr lang="ro-RO" sz="1200" b="1" dirty="0"/>
              <a:t>Condiţia este Adevărată: </a:t>
            </a:r>
            <a:r>
              <a:rPr lang="en-US" sz="1200" b="1" dirty="0" smtClean="0"/>
              <a:t>x se </a:t>
            </a:r>
            <a:r>
              <a:rPr lang="en-US" sz="1200" b="1" dirty="0" err="1" smtClean="0"/>
              <a:t>gaseste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pozitia</a:t>
            </a:r>
            <a:r>
              <a:rPr lang="en-US" sz="1200" b="1" dirty="0" smtClean="0"/>
              <a:t> m;</a:t>
            </a:r>
          </a:p>
          <a:p>
            <a:pPr marL="114300" lvl="0" indent="0">
              <a:buNone/>
            </a:pPr>
            <a:r>
              <a:rPr lang="en-US" sz="1200" b="1" dirty="0" err="1" smtClean="0"/>
              <a:t>Conditia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este</a:t>
            </a:r>
            <a:r>
              <a:rPr lang="en-US" sz="1200" b="1" dirty="0" smtClean="0"/>
              <a:t> falsa : se </a:t>
            </a:r>
            <a:r>
              <a:rPr lang="en-US" sz="1200" b="1" dirty="0" err="1" smtClean="0"/>
              <a:t>testeaza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daca</a:t>
            </a:r>
            <a:r>
              <a:rPr lang="en-US" sz="1200" b="1" dirty="0" smtClean="0"/>
              <a:t> a[m]&lt;x  </a:t>
            </a:r>
            <a:r>
              <a:rPr lang="en-US" sz="1200" b="1" dirty="0" err="1" smtClean="0"/>
              <a:t>atunci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dreapta a vectorului, </a:t>
            </a:r>
            <a:r>
              <a:rPr lang="ro-RO" sz="1200" b="1" dirty="0" smtClean="0"/>
              <a:t>s=m</a:t>
            </a:r>
            <a:r>
              <a:rPr lang="en-US" sz="1200" b="1" dirty="0" smtClean="0"/>
              <a:t>+1 </a:t>
            </a:r>
            <a:r>
              <a:rPr lang="en-US" sz="1200" b="1" dirty="0" err="1" smtClean="0"/>
              <a:t>altfel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</a:t>
            </a:r>
            <a:r>
              <a:rPr lang="en-US" sz="1200" b="1" dirty="0" err="1" smtClean="0"/>
              <a:t>stanga</a:t>
            </a:r>
            <a:r>
              <a:rPr lang="en-US" sz="1200" b="1" dirty="0" smtClean="0"/>
              <a:t> </a:t>
            </a:r>
            <a:r>
              <a:rPr lang="ro-RO" sz="1200" b="1" dirty="0" smtClean="0"/>
              <a:t>a </a:t>
            </a:r>
            <a:r>
              <a:rPr lang="ro-RO" sz="1200" b="1" dirty="0"/>
              <a:t>vectorului, d=m-1</a:t>
            </a:r>
            <a:endParaRPr lang="en-GB" sz="1200" b="1" dirty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0542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u 1"/>
          <p:cNvSpPr>
            <a:spLocks noGrp="1"/>
          </p:cNvSpPr>
          <p:nvPr>
            <p:ph type="title"/>
          </p:nvPr>
        </p:nvSpPr>
        <p:spPr>
          <a:xfrm>
            <a:off x="-132143" y="115684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o-RO" sz="3200" b="1" dirty="0" smtClean="0">
                <a:solidFill>
                  <a:srgbClr val="00B050"/>
                </a:solidFill>
              </a:rPr>
              <a:t>  </a:t>
            </a:r>
            <a:r>
              <a:rPr lang="ro-RO" altLang="ro-RO" sz="3200" b="1" dirty="0" smtClean="0">
                <a:solidFill>
                  <a:srgbClr val="00B050"/>
                </a:solidFill>
              </a:rPr>
              <a:t>Căutarea binară (logaritmică)</a:t>
            </a:r>
            <a:br>
              <a:rPr lang="ro-RO" altLang="ro-RO" sz="3200" b="1" dirty="0" smtClean="0">
                <a:solidFill>
                  <a:srgbClr val="00B050"/>
                </a:solidFill>
              </a:rPr>
            </a:br>
            <a:endParaRPr lang="ro-RO" altLang="ro-RO" sz="3200" dirty="0" smtClean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366837" y="483155"/>
            <a:ext cx="7777163" cy="1541463"/>
          </a:xfrm>
        </p:spPr>
        <p:txBody>
          <a:bodyPr>
            <a:normAutofit fontScale="92500"/>
          </a:bodyPr>
          <a:lstStyle/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Principiul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de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functionare</a:t>
            </a:r>
            <a:r>
              <a:rPr lang="en-US" sz="1800" b="1" dirty="0" smtClean="0"/>
              <a:t>: 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dirty="0" smtClean="0"/>
              <a:t>	Se </a:t>
            </a:r>
            <a:r>
              <a:rPr lang="en-US" sz="1800" dirty="0" err="1" smtClean="0"/>
              <a:t>da</a:t>
            </a:r>
            <a:r>
              <a:rPr lang="en-US" sz="1800" dirty="0" smtClean="0"/>
              <a:t> o </a:t>
            </a:r>
            <a:r>
              <a:rPr lang="en-US" sz="1800" dirty="0" err="1" smtClean="0"/>
              <a:t>valoare</a:t>
            </a:r>
            <a:r>
              <a:rPr lang="en-US" sz="1800" dirty="0" smtClean="0"/>
              <a:t> x </a:t>
            </a:r>
            <a:r>
              <a:rPr lang="en-US" sz="1800" dirty="0" err="1" smtClean="0"/>
              <a:t>si</a:t>
            </a:r>
            <a:r>
              <a:rPr lang="en-US" sz="1800" dirty="0" smtClean="0"/>
              <a:t> un vector </a:t>
            </a:r>
            <a:r>
              <a:rPr lang="en-US" sz="1800" dirty="0" err="1" smtClean="0"/>
              <a:t>sortat</a:t>
            </a:r>
            <a:r>
              <a:rPr lang="en-US" sz="1800" dirty="0" smtClean="0"/>
              <a:t> a[]. </a:t>
            </a:r>
          </a:p>
          <a:p>
            <a:pPr marL="0" indent="0" algn="just">
              <a:buFont typeface="Monotype Sorts" pitchFamily="64" charset="2"/>
              <a:buNone/>
              <a:defRPr/>
            </a:pPr>
            <a:r>
              <a:rPr lang="en-US" sz="1800" dirty="0" smtClean="0"/>
              <a:t>	</a:t>
            </a:r>
            <a:r>
              <a:rPr lang="en-US" sz="1800" dirty="0" err="1" smtClean="0"/>
              <a:t>Daca</a:t>
            </a:r>
            <a:r>
              <a:rPr lang="en-US" sz="1800" dirty="0" smtClean="0"/>
              <a:t> x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</a:t>
            </a:r>
            <a:r>
              <a:rPr lang="en-US" sz="1800" dirty="0" err="1" smtClean="0"/>
              <a:t>vectorul</a:t>
            </a:r>
            <a:r>
              <a:rPr lang="en-US" sz="1800" dirty="0" smtClean="0"/>
              <a:t> a[], </a:t>
            </a:r>
            <a:r>
              <a:rPr lang="en-US" sz="1800" dirty="0" err="1" smtClean="0"/>
              <a:t>sa</a:t>
            </a:r>
            <a:r>
              <a:rPr lang="en-US" sz="1800" dirty="0" smtClean="0"/>
              <a:t> se </a:t>
            </a:r>
            <a:r>
              <a:rPr lang="en-US" sz="1800" dirty="0" err="1" smtClean="0"/>
              <a:t>indice</a:t>
            </a:r>
            <a:r>
              <a:rPr lang="en-US" sz="1800" dirty="0" smtClean="0"/>
              <a:t> </a:t>
            </a:r>
            <a:r>
              <a:rPr lang="en-US" sz="1800" dirty="0" err="1" smtClean="0"/>
              <a:t>pozitia</a:t>
            </a:r>
            <a:r>
              <a:rPr lang="en-US" sz="1800" dirty="0" smtClean="0"/>
              <a:t> la care se </a:t>
            </a:r>
            <a:r>
              <a:rPr lang="en-US" sz="1800" dirty="0" err="1" smtClean="0"/>
              <a:t>afla</a:t>
            </a:r>
            <a:r>
              <a:rPr lang="en-US" sz="1800" dirty="0"/>
              <a:t>.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Elementul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cautat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dirty="0" smtClean="0"/>
              <a:t>: x= 22</a:t>
            </a:r>
            <a:endParaRPr lang="ro-RO" sz="1800" dirty="0"/>
          </a:p>
        </p:txBody>
      </p:sp>
      <p:grpSp>
        <p:nvGrpSpPr>
          <p:cNvPr id="4" name="Grupare 9"/>
          <p:cNvGrpSpPr>
            <a:grpSpLocks/>
          </p:cNvGrpSpPr>
          <p:nvPr/>
        </p:nvGrpSpPr>
        <p:grpSpPr bwMode="auto">
          <a:xfrm>
            <a:off x="3611563" y="1900238"/>
            <a:ext cx="4941887" cy="1492250"/>
            <a:chOff x="2037146" y="2106591"/>
            <a:chExt cx="4941243" cy="1491448"/>
          </a:xfrm>
        </p:grpSpPr>
        <p:pic>
          <p:nvPicPr>
            <p:cNvPr id="1948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014" y="2264539"/>
              <a:ext cx="4905375" cy="133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1" name="CasetăText 4"/>
            <p:cNvSpPr txBox="1">
              <a:spLocks noChangeArrowheads="1"/>
            </p:cNvSpPr>
            <p:nvPr/>
          </p:nvSpPr>
          <p:spPr bwMode="auto">
            <a:xfrm>
              <a:off x="2037146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en-US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prim</a:t>
              </a:r>
              <a:endParaRPr kumimoji="0" lang="ro-RO" altLang="ro-RO" sz="11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82" name="CasetăText 5"/>
            <p:cNvSpPr txBox="1">
              <a:spLocks noChangeArrowheads="1"/>
            </p:cNvSpPr>
            <p:nvPr/>
          </p:nvSpPr>
          <p:spPr bwMode="auto">
            <a:xfrm>
              <a:off x="2571511" y="2120094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mijl</a:t>
              </a:r>
            </a:p>
          </p:txBody>
        </p:sp>
        <p:sp>
          <p:nvSpPr>
            <p:cNvPr id="19483" name="CasetăText 6"/>
            <p:cNvSpPr txBox="1">
              <a:spLocks noChangeArrowheads="1"/>
            </p:cNvSpPr>
            <p:nvPr/>
          </p:nvSpPr>
          <p:spPr bwMode="auto">
            <a:xfrm>
              <a:off x="3055718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ultim</a:t>
              </a:r>
            </a:p>
          </p:txBody>
        </p:sp>
      </p:grpSp>
      <p:grpSp>
        <p:nvGrpSpPr>
          <p:cNvPr id="9" name="Grupare 24"/>
          <p:cNvGrpSpPr>
            <a:grpSpLocks/>
          </p:cNvGrpSpPr>
          <p:nvPr/>
        </p:nvGrpSpPr>
        <p:grpSpPr bwMode="auto">
          <a:xfrm>
            <a:off x="1247775" y="3395663"/>
            <a:ext cx="4914900" cy="1489075"/>
            <a:chOff x="2357617" y="3499410"/>
            <a:chExt cx="4914900" cy="1490303"/>
          </a:xfrm>
        </p:grpSpPr>
        <p:grpSp>
          <p:nvGrpSpPr>
            <p:cNvPr id="19474" name="Grupare 16"/>
            <p:cNvGrpSpPr>
              <a:grpSpLocks/>
            </p:cNvGrpSpPr>
            <p:nvPr/>
          </p:nvGrpSpPr>
          <p:grpSpPr bwMode="auto">
            <a:xfrm>
              <a:off x="2357617" y="3499410"/>
              <a:ext cx="4914900" cy="1490303"/>
              <a:chOff x="2369191" y="3661456"/>
              <a:chExt cx="4914900" cy="1490303"/>
            </a:xfrm>
          </p:grpSpPr>
          <p:pic>
            <p:nvPicPr>
              <p:cNvPr id="19476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9191" y="3789684"/>
                <a:ext cx="4914900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7" name="CasetăText 10"/>
              <p:cNvSpPr txBox="1">
                <a:spLocks noChangeArrowheads="1"/>
              </p:cNvSpPr>
              <p:nvPr/>
            </p:nvSpPr>
            <p:spPr bwMode="auto">
              <a:xfrm>
                <a:off x="4770702" y="3671102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8" name="CasetăText 11"/>
              <p:cNvSpPr txBox="1">
                <a:spLocks noChangeArrowheads="1"/>
              </p:cNvSpPr>
              <p:nvPr/>
            </p:nvSpPr>
            <p:spPr bwMode="auto">
              <a:xfrm>
                <a:off x="5281917" y="3661456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9" name="CasetăText 12"/>
              <p:cNvSpPr txBox="1">
                <a:spLocks noChangeArrowheads="1"/>
              </p:cNvSpPr>
              <p:nvPr/>
            </p:nvSpPr>
            <p:spPr bwMode="auto">
              <a:xfrm>
                <a:off x="5731399" y="368267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75" name="Conector drept 23"/>
            <p:cNvCxnSpPr>
              <a:cxnSpLocks noChangeShapeType="1"/>
            </p:cNvCxnSpPr>
            <p:nvPr/>
          </p:nvCxnSpPr>
          <p:spPr bwMode="auto">
            <a:xfrm>
              <a:off x="2384385" y="4780344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upare 29"/>
          <p:cNvGrpSpPr>
            <a:grpSpLocks/>
          </p:cNvGrpSpPr>
          <p:nvPr/>
        </p:nvGrpSpPr>
        <p:grpSpPr bwMode="auto">
          <a:xfrm>
            <a:off x="1279525" y="4967288"/>
            <a:ext cx="4895850" cy="1474787"/>
            <a:chOff x="1279123" y="4967467"/>
            <a:chExt cx="4895850" cy="1475231"/>
          </a:xfrm>
        </p:grpSpPr>
        <p:grpSp>
          <p:nvGrpSpPr>
            <p:cNvPr id="19467" name="Grupare 20"/>
            <p:cNvGrpSpPr>
              <a:grpSpLocks/>
            </p:cNvGrpSpPr>
            <p:nvPr/>
          </p:nvGrpSpPr>
          <p:grpSpPr bwMode="auto">
            <a:xfrm>
              <a:off x="1279123" y="4967467"/>
              <a:ext cx="4895850" cy="1475231"/>
              <a:chOff x="1279123" y="4967467"/>
              <a:chExt cx="4895850" cy="1475231"/>
            </a:xfrm>
          </p:grpSpPr>
          <p:pic>
            <p:nvPicPr>
              <p:cNvPr id="19470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9123" y="5137773"/>
                <a:ext cx="4895850" cy="130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1" name="CasetăText 17"/>
              <p:cNvSpPr txBox="1">
                <a:spLocks noChangeArrowheads="1"/>
              </p:cNvSpPr>
              <p:nvPr/>
            </p:nvSpPr>
            <p:spPr bwMode="auto">
              <a:xfrm>
                <a:off x="2826155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2" name="CasetăText 18"/>
              <p:cNvSpPr txBox="1">
                <a:spLocks noChangeArrowheads="1"/>
              </p:cNvSpPr>
              <p:nvPr/>
            </p:nvSpPr>
            <p:spPr bwMode="auto">
              <a:xfrm>
                <a:off x="3360520" y="4980970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3" name="CasetăText 19"/>
              <p:cNvSpPr txBox="1">
                <a:spLocks noChangeArrowheads="1"/>
              </p:cNvSpPr>
              <p:nvPr/>
            </p:nvSpPr>
            <p:spPr bwMode="auto">
              <a:xfrm>
                <a:off x="3844727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68" name="Conector drept 26"/>
            <p:cNvCxnSpPr>
              <a:cxnSpLocks noChangeShapeType="1"/>
            </p:cNvCxnSpPr>
            <p:nvPr/>
          </p:nvCxnSpPr>
          <p:spPr bwMode="auto">
            <a:xfrm>
              <a:off x="1284790" y="6285053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9" name="Conector drept 28"/>
            <p:cNvCxnSpPr>
              <a:cxnSpLocks noChangeShapeType="1"/>
            </p:cNvCxnSpPr>
            <p:nvPr/>
          </p:nvCxnSpPr>
          <p:spPr bwMode="auto">
            <a:xfrm>
              <a:off x="4537276" y="6250329"/>
              <a:ext cx="1608881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Explicaţie în oval 7"/>
          <p:cNvSpPr/>
          <p:nvPr/>
        </p:nvSpPr>
        <p:spPr bwMode="auto">
          <a:xfrm>
            <a:off x="6072411" y="3557563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22&gt;21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15" name="Explicaţie în oval 14"/>
          <p:cNvSpPr/>
          <p:nvPr/>
        </p:nvSpPr>
        <p:spPr bwMode="auto">
          <a:xfrm>
            <a:off x="4528623" y="5075775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22&lt;62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22" name="Explicaţie în oval 21"/>
          <p:cNvSpPr/>
          <p:nvPr/>
        </p:nvSpPr>
        <p:spPr bwMode="auto">
          <a:xfrm>
            <a:off x="3852442" y="6522334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64" charset="0"/>
                <a:ea typeface="ＭＳ Ｐゴシック" pitchFamily="64" charset="-128"/>
              </a:rPr>
              <a:t>22==22</a:t>
            </a:r>
            <a:endParaRPr lang="ro-RO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31" name="CasetăText 30"/>
          <p:cNvSpPr txBox="1"/>
          <p:nvPr/>
        </p:nvSpPr>
        <p:spPr>
          <a:xfrm>
            <a:off x="1" y="6539696"/>
            <a:ext cx="848424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Elementul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22 se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gaseste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in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vectorul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a[]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pozitia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mijl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=6</a:t>
            </a:r>
            <a:endParaRPr lang="ro-RO" sz="1800" dirty="0">
              <a:ln w="12700">
                <a:solidFill>
                  <a:srgbClr val="FF5050"/>
                </a:solidFill>
              </a:ln>
              <a:solidFill>
                <a:srgbClr val="FF505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urier New" pitchFamily="64" charset="0"/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45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9371E-6 L 1.11111E-6 -0.262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rezolvate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620000" cy="4800600"/>
          </a:xfrm>
        </p:spPr>
        <p:txBody>
          <a:bodyPr/>
          <a:lstStyle/>
          <a:p>
            <a:r>
              <a:rPr lang="ro-RO" dirty="0" smtClean="0">
                <a:hlinkClick r:id="rId2" action="ppaction://hlinksldjump"/>
              </a:rPr>
              <a:t>1.Turnurile din Hanoi</a:t>
            </a:r>
            <a:endParaRPr lang="ro-RO" dirty="0" smtClean="0"/>
          </a:p>
          <a:p>
            <a:r>
              <a:rPr lang="ro-RO" dirty="0" smtClean="0">
                <a:hlinkClick r:id="rId3" action="ppaction://hlinksldjump"/>
              </a:rPr>
              <a:t>2. Algoritmul căutării binare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(Binary Search)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hlinkClick r:id="rId4" action="ppaction://hlinksldjump"/>
              </a:rPr>
              <a:t>3. </a:t>
            </a:r>
            <a:r>
              <a:rPr lang="ro-RO" dirty="0" smtClean="0">
                <a:hlinkClick r:id="rId5" action="ppaction://hlinksldjump"/>
              </a:rPr>
              <a:t> Rezolvarea unei </a:t>
            </a:r>
            <a:r>
              <a:rPr lang="ro-RO" dirty="0" err="1" smtClean="0">
                <a:hlinkClick r:id="rId5" action="ppaction://hlinksldjump"/>
              </a:rPr>
              <a:t>ecuaţii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4. </a:t>
            </a:r>
            <a:r>
              <a:rPr lang="ro-RO" dirty="0" smtClean="0">
                <a:hlinkClick r:id="rId6" action="ppaction://hlinksldjump"/>
              </a:rPr>
              <a:t>Calculul </a:t>
            </a:r>
            <a:r>
              <a:rPr lang="ro-RO" dirty="0">
                <a:hlinkClick r:id="rId6" action="ppaction://hlinksldjump"/>
              </a:rPr>
              <a:t>radicalului de ordinul </a:t>
            </a:r>
            <a:r>
              <a:rPr lang="ro-RO" dirty="0" smtClean="0">
                <a:hlinkClick r:id="rId6" action="ppaction://hlinksldjump"/>
              </a:rPr>
              <a:t>2</a:t>
            </a:r>
            <a:endParaRPr lang="ro-RO" dirty="0" smtClean="0"/>
          </a:p>
          <a:p>
            <a:r>
              <a:rPr lang="ro-RO" dirty="0" smtClean="0">
                <a:hlinkClick r:id="rId7" action="ppaction://hlinksldjump"/>
              </a:rPr>
              <a:t>5. </a:t>
            </a:r>
            <a:r>
              <a:rPr lang="en-US" dirty="0" err="1" smtClean="0">
                <a:hlinkClick r:id="rId8" action="ppaction://hlinksldjump"/>
              </a:rPr>
              <a:t>Algoritmul</a:t>
            </a:r>
            <a:r>
              <a:rPr lang="en-US" dirty="0" smtClean="0">
                <a:hlinkClick r:id="rId8" action="ppaction://hlinksldjump"/>
              </a:rPr>
              <a:t> de </a:t>
            </a:r>
            <a:r>
              <a:rPr lang="en-US" dirty="0" err="1" smtClean="0">
                <a:hlinkClick r:id="rId8" action="ppaction://hlinksldjump"/>
              </a:rPr>
              <a:t>sortare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prin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interclasare</a:t>
            </a:r>
            <a:r>
              <a:rPr lang="en-US" dirty="0" smtClean="0">
                <a:hlinkClick r:id="rId8" action="ppaction://hlinksldjump"/>
              </a:rPr>
              <a:t> (</a:t>
            </a:r>
            <a:r>
              <a:rPr lang="en-US" dirty="0" err="1" smtClean="0">
                <a:hlinkClick r:id="rId8" action="ppaction://hlinksldjump"/>
              </a:rPr>
              <a:t>MergeSort</a:t>
            </a:r>
            <a:r>
              <a:rPr lang="en-US" dirty="0" smtClean="0">
                <a:hlinkClick r:id="rId8" action="ppaction://hlinksldjump"/>
              </a:rPr>
              <a:t>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 – căutarea binară</a:t>
            </a:r>
            <a:endParaRPr lang="en-GB" dirty="0"/>
          </a:p>
        </p:txBody>
      </p:sp>
      <p:sp>
        <p:nvSpPr>
          <p:cNvPr id="9" name="Substituent conținut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0" name="I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98577"/>
            <a:ext cx="5685500" cy="5112568"/>
          </a:xfrm>
          <a:prstGeom prst="rect">
            <a:avLst/>
          </a:prstGeom>
        </p:spPr>
      </p:pic>
      <p:sp>
        <p:nvSpPr>
          <p:cNvPr id="11" name="Oval 10">
            <a:hlinkClick r:id="rId3"/>
          </p:cNvPr>
          <p:cNvSpPr/>
          <p:nvPr/>
        </p:nvSpPr>
        <p:spPr>
          <a:xfrm>
            <a:off x="5436096" y="5229200"/>
            <a:ext cx="2232248" cy="897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Sursa</a:t>
            </a:r>
            <a:r>
              <a:rPr lang="en-US" dirty="0" smtClean="0"/>
              <a:t>…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884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Metod</a:t>
            </a:r>
            <a:r>
              <a:rPr lang="ro-RO" dirty="0" smtClean="0"/>
              <a:t>a</a:t>
            </a:r>
            <a:r>
              <a:rPr lang="en-GB" dirty="0" smtClean="0"/>
              <a:t> </a:t>
            </a:r>
            <a:r>
              <a:rPr lang="ro-RO" dirty="0" smtClean="0"/>
              <a:t>bisecţiei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Calculul valorii unor funcţii cu m</a:t>
            </a:r>
            <a:r>
              <a:rPr lang="en-GB" dirty="0" err="1" smtClean="0"/>
              <a:t>etoda</a:t>
            </a:r>
            <a:r>
              <a:rPr lang="en-GB" dirty="0" smtClean="0"/>
              <a:t> </a:t>
            </a:r>
            <a:r>
              <a:rPr lang="ro-RO" dirty="0" smtClean="0"/>
              <a:t>înjumătăţirii intervalului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6045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4. </a:t>
            </a:r>
            <a:r>
              <a:rPr lang="en-GB" dirty="0" err="1" smtClean="0"/>
              <a:t>Rezolvarea</a:t>
            </a:r>
            <a:r>
              <a:rPr lang="en-GB" dirty="0" smtClean="0"/>
              <a:t> </a:t>
            </a:r>
            <a:r>
              <a:rPr lang="en-GB" dirty="0" err="1" smtClean="0"/>
              <a:t>unor</a:t>
            </a:r>
            <a:r>
              <a:rPr lang="en-GB" dirty="0" smtClean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96752"/>
            <a:ext cx="6591985" cy="3777622"/>
          </a:xfrm>
        </p:spPr>
        <p:txBody>
          <a:bodyPr>
            <a:normAutofit/>
          </a:bodyPr>
          <a:lstStyle/>
          <a:p>
            <a:r>
              <a:rPr lang="en-GB" sz="1800" dirty="0" err="1"/>
              <a:t>Metoda</a:t>
            </a:r>
            <a:r>
              <a:rPr lang="en-GB" sz="1800" dirty="0"/>
              <a:t> </a:t>
            </a:r>
            <a:r>
              <a:rPr lang="en-GB" sz="1800" dirty="0" err="1"/>
              <a:t>bisecţiei</a:t>
            </a:r>
            <a:r>
              <a:rPr lang="en-GB" sz="1800" dirty="0"/>
              <a:t>, </a:t>
            </a:r>
            <a:r>
              <a:rPr lang="en-GB" sz="1800" dirty="0" err="1"/>
              <a:t>numită</a:t>
            </a:r>
            <a:r>
              <a:rPr lang="en-GB" sz="1800" dirty="0"/>
              <a:t> </a:t>
            </a:r>
            <a:r>
              <a:rPr lang="en-GB" sz="1800" dirty="0" err="1"/>
              <a:t>uneori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b="1" i="1" dirty="0" err="1"/>
              <a:t>metoda</a:t>
            </a:r>
            <a:r>
              <a:rPr lang="en-GB" sz="1800" b="1" i="1" dirty="0"/>
              <a:t> </a:t>
            </a:r>
            <a:r>
              <a:rPr lang="en-GB" sz="1800" b="1" i="1" dirty="0" err="1"/>
              <a:t>dihotomiei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a </a:t>
            </a:r>
            <a:r>
              <a:rPr lang="en-GB" sz="1800" b="1" i="1" dirty="0" err="1"/>
              <a:t>înjumătăţirii</a:t>
            </a:r>
            <a:r>
              <a:rPr lang="en-GB" sz="1800" b="1" i="1" dirty="0"/>
              <a:t> </a:t>
            </a:r>
            <a:r>
              <a:rPr lang="en-GB" sz="1800" b="1" i="1" dirty="0" err="1"/>
              <a:t>intervalelor</a:t>
            </a:r>
            <a:r>
              <a:rPr lang="en-GB" sz="1800" dirty="0"/>
              <a:t>,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cea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simplă</a:t>
            </a:r>
            <a:r>
              <a:rPr lang="en-GB" sz="1800" dirty="0"/>
              <a:t> </a:t>
            </a:r>
            <a:r>
              <a:rPr lang="en-GB" sz="1800" dirty="0" err="1"/>
              <a:t>dintre</a:t>
            </a:r>
            <a:r>
              <a:rPr lang="en-GB" sz="1800" dirty="0"/>
              <a:t> </a:t>
            </a:r>
            <a:r>
              <a:rPr lang="en-GB" sz="1800" dirty="0" err="1"/>
              <a:t>metodele</a:t>
            </a:r>
            <a:r>
              <a:rPr lang="en-GB" sz="1800" dirty="0"/>
              <a:t> de </a:t>
            </a:r>
            <a:r>
              <a:rPr lang="en-GB" sz="1800" dirty="0" err="1"/>
              <a:t>rezolvare</a:t>
            </a:r>
            <a:r>
              <a:rPr lang="en-GB" sz="1800" dirty="0"/>
              <a:t> a </a:t>
            </a:r>
            <a:r>
              <a:rPr lang="en-GB" sz="1800" dirty="0" err="1"/>
              <a:t>ecuaţiilor</a:t>
            </a:r>
            <a:r>
              <a:rPr lang="en-GB" sz="1800" dirty="0"/>
              <a:t> </a:t>
            </a:r>
            <a:r>
              <a:rPr lang="en-GB" sz="1800" dirty="0" err="1"/>
              <a:t>algebrice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dirty="0" err="1"/>
              <a:t>transcendente</a:t>
            </a:r>
            <a:r>
              <a:rPr lang="en-GB" sz="1800" dirty="0"/>
              <a:t>. </a:t>
            </a:r>
            <a:endParaRPr lang="ro-RO" sz="1800" dirty="0" smtClean="0"/>
          </a:p>
          <a:p>
            <a:r>
              <a:rPr lang="en-GB" sz="1800" dirty="0" smtClean="0"/>
              <a:t>Se </a:t>
            </a:r>
            <a:r>
              <a:rPr lang="en-GB" sz="1800" dirty="0" err="1"/>
              <a:t>consideră</a:t>
            </a:r>
            <a:r>
              <a:rPr lang="en-GB" sz="1800" dirty="0"/>
              <a:t> </a:t>
            </a:r>
            <a:r>
              <a:rPr lang="en-GB" sz="1800" dirty="0" err="1"/>
              <a:t>că</a:t>
            </a:r>
            <a:r>
              <a:rPr lang="en-GB" sz="1800" dirty="0"/>
              <a:t>, </a:t>
            </a:r>
            <a:r>
              <a:rPr lang="en-GB" sz="1800" dirty="0" err="1"/>
              <a:t>printr</a:t>
            </a:r>
            <a:r>
              <a:rPr lang="en-GB" sz="1800" dirty="0"/>
              <a:t>-un </a:t>
            </a:r>
            <a:r>
              <a:rPr lang="en-GB" sz="1800" dirty="0" err="1"/>
              <a:t>procedeu</a:t>
            </a:r>
            <a:r>
              <a:rPr lang="en-GB" sz="1800" dirty="0"/>
              <a:t> </a:t>
            </a:r>
            <a:r>
              <a:rPr lang="en-GB" sz="1800" dirty="0" err="1"/>
              <a:t>oarecare</a:t>
            </a:r>
            <a:r>
              <a:rPr lang="en-GB" sz="1800" dirty="0"/>
              <a:t>, s-a </a:t>
            </a:r>
            <a:r>
              <a:rPr lang="en-GB" sz="1800" dirty="0" err="1"/>
              <a:t>reuşit</a:t>
            </a:r>
            <a:r>
              <a:rPr lang="en-GB" sz="1800" dirty="0"/>
              <a:t> </a:t>
            </a:r>
            <a:r>
              <a:rPr lang="en-GB" sz="1800" dirty="0" err="1"/>
              <a:t>localizarea</a:t>
            </a:r>
            <a:r>
              <a:rPr lang="en-GB" sz="1800" dirty="0"/>
              <a:t> </a:t>
            </a:r>
            <a:r>
              <a:rPr lang="en-GB" sz="1800" dirty="0" err="1"/>
              <a:t>rădăcinii</a:t>
            </a:r>
            <a:r>
              <a:rPr lang="en-GB" sz="1800" dirty="0"/>
              <a:t> </a:t>
            </a:r>
            <a:r>
              <a:rPr lang="en-GB" sz="1800" dirty="0" err="1"/>
              <a:t>exacte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a </a:t>
            </a:r>
            <a:r>
              <a:rPr lang="en-GB" sz="1800" dirty="0" err="1"/>
              <a:t>ecuaţiei</a:t>
            </a:r>
            <a:r>
              <a:rPr lang="en-GB" sz="1800" dirty="0"/>
              <a:t> </a:t>
            </a:r>
            <a:r>
              <a:rPr lang="en-GB" sz="1800" i="1" dirty="0"/>
              <a:t>f(x)=0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intervalul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].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ipoteza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care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continuă</a:t>
            </a:r>
            <a:r>
              <a:rPr lang="en-GB" sz="1800" dirty="0"/>
              <a:t>, </a:t>
            </a:r>
            <a:r>
              <a:rPr lang="en-GB" sz="1800" dirty="0" err="1"/>
              <a:t>iar</a:t>
            </a:r>
            <a:r>
              <a:rPr lang="en-GB" sz="1800" dirty="0"/>
              <a:t> </a:t>
            </a:r>
            <a:r>
              <a:rPr lang="en-GB" sz="1800" dirty="0" err="1"/>
              <a:t>radacina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singurul</a:t>
            </a:r>
            <a:r>
              <a:rPr lang="en-GB" sz="1800" dirty="0"/>
              <a:t> </a:t>
            </a:r>
            <a:r>
              <a:rPr lang="en-GB" sz="1800" dirty="0" err="1"/>
              <a:t>zerou</a:t>
            </a:r>
            <a:r>
              <a:rPr lang="en-GB" sz="1800" dirty="0"/>
              <a:t> al </a:t>
            </a:r>
            <a:r>
              <a:rPr lang="en-GB" sz="1800" dirty="0" err="1"/>
              <a:t>lui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], la </a:t>
            </a:r>
            <a:r>
              <a:rPr lang="en-GB" sz="1800" dirty="0" err="1"/>
              <a:t>extremităţile</a:t>
            </a:r>
            <a:r>
              <a:rPr lang="en-GB" sz="1800" dirty="0"/>
              <a:t> </a:t>
            </a:r>
            <a:r>
              <a:rPr lang="en-GB" sz="1800" dirty="0" err="1"/>
              <a:t>intervalului</a:t>
            </a:r>
            <a:r>
              <a:rPr lang="en-GB" sz="1800" dirty="0"/>
              <a:t>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dirty="0" err="1"/>
              <a:t>ia</a:t>
            </a:r>
            <a:r>
              <a:rPr lang="en-GB" sz="1800" dirty="0"/>
              <a:t> </a:t>
            </a:r>
            <a:r>
              <a:rPr lang="en-GB" sz="1800" dirty="0" err="1"/>
              <a:t>valori</a:t>
            </a:r>
            <a:r>
              <a:rPr lang="en-GB" sz="1800" dirty="0"/>
              <a:t> de </a:t>
            </a:r>
            <a:r>
              <a:rPr lang="en-GB" sz="1800" dirty="0" err="1"/>
              <a:t>semne</a:t>
            </a:r>
            <a:r>
              <a:rPr lang="en-GB" sz="1800" dirty="0"/>
              <a:t> </a:t>
            </a:r>
            <a:r>
              <a:rPr lang="en-GB" sz="1800" dirty="0" err="1"/>
              <a:t>contrare</a:t>
            </a:r>
            <a:r>
              <a:rPr lang="en-GB" sz="1800" dirty="0"/>
              <a:t>: </a:t>
            </a:r>
            <a:r>
              <a:rPr lang="en-GB" sz="1800" i="1" dirty="0"/>
              <a:t>f(a) * f(b)&lt;0</a:t>
            </a:r>
            <a:r>
              <a:rPr lang="en-GB" sz="1800" dirty="0"/>
              <a:t>. </a:t>
            </a:r>
            <a:r>
              <a:rPr lang="ro-RO" sz="1800" dirty="0" smtClean="0"/>
              <a:t>Soluţia ecuaţiei este determinată printr-un algoritm asemănător algoritmului căutării binare.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968" y="4653136"/>
            <a:ext cx="561729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Rezolvarea </a:t>
            </a:r>
            <a:r>
              <a:rPr lang="en-GB" dirty="0" smtClean="0"/>
              <a:t>numeric</a:t>
            </a:r>
            <a:r>
              <a:rPr lang="ro-RO" dirty="0" smtClean="0"/>
              <a:t>ă a ecuaţiilor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Exist</a:t>
            </a:r>
            <a:r>
              <a:rPr lang="ro-RO" dirty="0" smtClean="0"/>
              <a:t>ă </a:t>
            </a:r>
            <a:r>
              <a:rPr lang="en-GB" dirty="0" err="1" smtClean="0"/>
              <a:t>numeroase</a:t>
            </a:r>
            <a:r>
              <a:rPr lang="en-GB" dirty="0" smtClean="0"/>
              <a:t> </a:t>
            </a:r>
            <a:r>
              <a:rPr lang="en-GB" dirty="0" err="1" smtClean="0"/>
              <a:t>situa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avem</a:t>
            </a:r>
            <a:r>
              <a:rPr lang="en-GB" dirty="0"/>
              <a:t> de </a:t>
            </a:r>
            <a:r>
              <a:rPr lang="en-GB" dirty="0" err="1"/>
              <a:t>rezolvat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/>
              <a:t>polinomiale</a:t>
            </a:r>
            <a:r>
              <a:rPr lang="en-GB" dirty="0"/>
              <a:t> </a:t>
            </a:r>
            <a:r>
              <a:rPr lang="en-GB" dirty="0" err="1" smtClean="0"/>
              <a:t>sau</a:t>
            </a:r>
            <a:r>
              <a:rPr lang="ro-RO" dirty="0" smtClean="0"/>
              <a:t>  </a:t>
            </a:r>
            <a:r>
              <a:rPr lang="en-GB" dirty="0" err="1" smtClean="0"/>
              <a:t>nepolinomiale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transcendente</a:t>
            </a:r>
            <a:r>
              <a:rPr lang="en-GB" dirty="0"/>
              <a:t>) cu </a:t>
            </a:r>
            <a:r>
              <a:rPr lang="en-GB" dirty="0" smtClean="0"/>
              <a:t>o</a:t>
            </a:r>
            <a:r>
              <a:rPr lang="ro-RO" dirty="0" smtClean="0"/>
              <a:t> singură </a:t>
            </a:r>
            <a:r>
              <a:rPr lang="en-GB" dirty="0" err="1" smtClean="0"/>
              <a:t>variabil</a:t>
            </a:r>
            <a:r>
              <a:rPr lang="ro-RO" dirty="0" smtClean="0"/>
              <a:t>ă </a:t>
            </a:r>
            <a:r>
              <a:rPr lang="en-GB" dirty="0" smtClean="0"/>
              <a:t>de </a:t>
            </a:r>
            <a:r>
              <a:rPr lang="en-GB" dirty="0"/>
              <a:t>forma </a:t>
            </a:r>
            <a:r>
              <a:rPr lang="en-GB" i="1" dirty="0"/>
              <a:t>f ( x ) </a:t>
            </a:r>
            <a:r>
              <a:rPr lang="en-GB" dirty="0"/>
              <a:t>= 0 ale </a:t>
            </a:r>
            <a:r>
              <a:rPr lang="en-GB" dirty="0" smtClean="0"/>
              <a:t>c</a:t>
            </a:r>
            <a:r>
              <a:rPr lang="ro-RO" dirty="0" smtClean="0"/>
              <a:t>ă</a:t>
            </a:r>
            <a:r>
              <a:rPr lang="en-GB" dirty="0" err="1" smtClean="0"/>
              <a:t>ror</a:t>
            </a:r>
            <a:r>
              <a:rPr lang="en-GB" dirty="0" smtClean="0"/>
              <a:t> </a:t>
            </a:r>
            <a:r>
              <a:rPr lang="en-GB" dirty="0" err="1" smtClean="0"/>
              <a:t>solu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/>
              <a:t>nu </a:t>
            </a:r>
            <a:r>
              <a:rPr lang="en-GB" dirty="0" smtClean="0"/>
              <a:t>se</a:t>
            </a:r>
            <a:r>
              <a:rPr lang="ro-RO" dirty="0" smtClean="0"/>
              <a:t> </a:t>
            </a:r>
            <a:r>
              <a:rPr lang="en-GB" dirty="0" smtClean="0"/>
              <a:t>pot </a:t>
            </a:r>
            <a:r>
              <a:rPr lang="en-GB" dirty="0" err="1"/>
              <a:t>determina</a:t>
            </a:r>
            <a:r>
              <a:rPr lang="en-GB" dirty="0"/>
              <a:t> </a:t>
            </a:r>
            <a:r>
              <a:rPr lang="en-GB" dirty="0" err="1"/>
              <a:t>prin</a:t>
            </a:r>
            <a:r>
              <a:rPr lang="en-GB" dirty="0"/>
              <a:t> </a:t>
            </a:r>
            <a:r>
              <a:rPr lang="en-GB" dirty="0" err="1"/>
              <a:t>metodele</a:t>
            </a:r>
            <a:r>
              <a:rPr lang="en-GB" dirty="0"/>
              <a:t> </a:t>
            </a:r>
            <a:r>
              <a:rPr lang="en-GB" dirty="0" err="1"/>
              <a:t>algebrice</a:t>
            </a:r>
            <a:r>
              <a:rPr lang="en-GB" dirty="0"/>
              <a:t> </a:t>
            </a:r>
            <a:r>
              <a:rPr lang="en-GB" dirty="0" err="1"/>
              <a:t>cunoscute</a:t>
            </a:r>
            <a:r>
              <a:rPr lang="en-GB" dirty="0"/>
              <a:t>. </a:t>
            </a:r>
            <a:endParaRPr lang="ro-RO" dirty="0" smtClean="0"/>
          </a:p>
          <a:p>
            <a:r>
              <a:rPr lang="en-GB" dirty="0" err="1" smtClean="0"/>
              <a:t>Pentru</a:t>
            </a:r>
            <a:r>
              <a:rPr lang="en-GB" dirty="0" smtClean="0"/>
              <a:t> </a:t>
            </a:r>
            <a:r>
              <a:rPr lang="en-GB" dirty="0" err="1"/>
              <a:t>rezolvarea</a:t>
            </a:r>
            <a:r>
              <a:rPr lang="en-GB" dirty="0"/>
              <a:t> </a:t>
            </a:r>
            <a:r>
              <a:rPr lang="en-GB" dirty="0" err="1"/>
              <a:t>acestor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 smtClean="0"/>
              <a:t>este</a:t>
            </a:r>
            <a:r>
              <a:rPr lang="ro-RO" dirty="0" smtClean="0"/>
              <a:t> </a:t>
            </a:r>
            <a:r>
              <a:rPr lang="en-GB" dirty="0" err="1" smtClean="0"/>
              <a:t>necesar</a:t>
            </a:r>
            <a:r>
              <a:rPr lang="en-GB" dirty="0" smtClean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întâi</a:t>
            </a:r>
            <a:r>
              <a:rPr lang="en-GB" dirty="0"/>
              <a:t> </a:t>
            </a:r>
            <a:r>
              <a:rPr lang="en-GB" dirty="0" smtClean="0"/>
              <a:t>s</a:t>
            </a:r>
            <a:r>
              <a:rPr lang="ro-RO" dirty="0" smtClean="0"/>
              <a:t>ă </a:t>
            </a:r>
            <a:r>
              <a:rPr lang="en-GB" dirty="0" smtClean="0"/>
              <a:t>se </a:t>
            </a:r>
            <a:r>
              <a:rPr lang="en-GB" dirty="0" err="1"/>
              <a:t>identifice</a:t>
            </a:r>
            <a:r>
              <a:rPr lang="en-GB" dirty="0"/>
              <a:t> </a:t>
            </a:r>
            <a:r>
              <a:rPr lang="en-GB" dirty="0" err="1"/>
              <a:t>printr</a:t>
            </a:r>
            <a:r>
              <a:rPr lang="en-GB" dirty="0"/>
              <a:t>-o </a:t>
            </a:r>
            <a:r>
              <a:rPr lang="en-GB" dirty="0" err="1" smtClean="0"/>
              <a:t>anumit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metod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/>
              <a:t>intervalele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se </a:t>
            </a:r>
            <a:r>
              <a:rPr lang="en-GB" dirty="0" err="1" smtClean="0"/>
              <a:t>afl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exact </a:t>
            </a:r>
            <a:r>
              <a:rPr lang="en-GB" dirty="0" smtClean="0"/>
              <a:t>o</a:t>
            </a:r>
            <a:r>
              <a:rPr lang="ro-RO" dirty="0" smtClean="0"/>
              <a:t> rădă</a:t>
            </a:r>
            <a:r>
              <a:rPr lang="en-GB" dirty="0" err="1" smtClean="0"/>
              <a:t>cin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err="1" smtClean="0"/>
              <a:t>iei</a:t>
            </a:r>
            <a:r>
              <a:rPr lang="en-GB" dirty="0"/>
              <a:t>.</a:t>
            </a:r>
          </a:p>
          <a:p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ca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en-GB" dirty="0" smtClean="0"/>
              <a:t> s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aib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o </a:t>
            </a:r>
            <a:r>
              <a:rPr lang="en-GB" dirty="0" err="1" smtClean="0"/>
              <a:t>solu</a:t>
            </a:r>
            <a:r>
              <a:rPr lang="ro-RO" dirty="0" smtClean="0"/>
              <a:t>ţ</a:t>
            </a:r>
            <a:r>
              <a:rPr lang="en-GB" dirty="0" err="1" smtClean="0"/>
              <a:t>ie</a:t>
            </a:r>
            <a:r>
              <a:rPr lang="en-GB" dirty="0" smtClean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acest</a:t>
            </a:r>
            <a:r>
              <a:rPr lang="en-GB" dirty="0"/>
              <a:t> interval [</a:t>
            </a:r>
            <a:r>
              <a:rPr lang="en-GB" i="1" dirty="0"/>
              <a:t>a, b</a:t>
            </a:r>
            <a:r>
              <a:rPr lang="en-GB" dirty="0"/>
              <a:t>]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necesar</a:t>
            </a:r>
            <a:r>
              <a:rPr lang="en-GB" dirty="0"/>
              <a:t> </a:t>
            </a:r>
            <a:r>
              <a:rPr lang="en-GB" dirty="0" err="1"/>
              <a:t>ca</a:t>
            </a:r>
            <a:r>
              <a:rPr lang="en-GB" dirty="0"/>
              <a:t> </a:t>
            </a:r>
            <a:r>
              <a:rPr lang="en-GB" dirty="0" err="1" smtClean="0"/>
              <a:t>func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en-GB" dirty="0" smtClean="0"/>
              <a:t> </a:t>
            </a:r>
            <a:r>
              <a:rPr lang="en-GB" i="1" dirty="0"/>
              <a:t>f ( x </a:t>
            </a:r>
            <a:r>
              <a:rPr lang="en-GB" i="1" dirty="0" smtClean="0"/>
              <a:t>)</a:t>
            </a:r>
            <a:r>
              <a:rPr lang="ro-RO" i="1" dirty="0" smtClean="0"/>
              <a:t> să</a:t>
            </a:r>
            <a:r>
              <a:rPr lang="en-GB" dirty="0" smtClean="0"/>
              <a:t> </a:t>
            </a:r>
            <a:r>
              <a:rPr lang="en-GB" dirty="0"/>
              <a:t>fie </a:t>
            </a:r>
            <a:r>
              <a:rPr lang="en-GB" dirty="0" err="1" smtClean="0"/>
              <a:t>continu</a:t>
            </a:r>
            <a:r>
              <a:rPr lang="ro-RO" dirty="0" smtClean="0"/>
              <a:t>ă</a:t>
            </a:r>
            <a:r>
              <a:rPr lang="en-GB" dirty="0" smtClean="0"/>
              <a:t>, </a:t>
            </a:r>
            <a:r>
              <a:rPr lang="en-GB" dirty="0"/>
              <a:t>strict </a:t>
            </a:r>
            <a:r>
              <a:rPr lang="en-GB" dirty="0" err="1" smtClean="0"/>
              <a:t>monoton</a:t>
            </a:r>
            <a:r>
              <a:rPr lang="ro-RO" dirty="0" smtClean="0"/>
              <a:t>ă</a:t>
            </a:r>
            <a:r>
              <a:rPr lang="en-GB" dirty="0" smtClean="0"/>
              <a:t>, </a:t>
            </a:r>
            <a:r>
              <a:rPr lang="en-GB" dirty="0" err="1" smtClean="0"/>
              <a:t>adic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i="1" dirty="0"/>
              <a:t>f </a:t>
            </a:r>
            <a:r>
              <a:rPr lang="en-GB" i="1" dirty="0" smtClean="0"/>
              <a:t>‘( </a:t>
            </a:r>
            <a:r>
              <a:rPr lang="en-GB" i="1" dirty="0"/>
              <a:t>x ) </a:t>
            </a:r>
            <a:r>
              <a:rPr lang="en-GB" dirty="0" smtClean="0"/>
              <a:t>s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aib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acela</a:t>
            </a:r>
            <a:r>
              <a:rPr lang="ro-RO" dirty="0" smtClean="0"/>
              <a:t>ş</a:t>
            </a:r>
            <a:r>
              <a:rPr lang="en-GB" dirty="0" smtClean="0"/>
              <a:t>i </a:t>
            </a:r>
            <a:r>
              <a:rPr lang="en-GB" dirty="0" err="1"/>
              <a:t>semn</a:t>
            </a:r>
            <a:r>
              <a:rPr lang="en-GB" dirty="0"/>
              <a:t>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intervalul</a:t>
            </a:r>
            <a:r>
              <a:rPr lang="en-GB" dirty="0"/>
              <a:t> [</a:t>
            </a:r>
            <a:r>
              <a:rPr lang="en-GB" i="1" dirty="0"/>
              <a:t>a, b</a:t>
            </a:r>
            <a:r>
              <a:rPr lang="en-GB" dirty="0" smtClean="0"/>
              <a:t>]</a:t>
            </a:r>
            <a:r>
              <a:rPr lang="ro-RO" dirty="0" smtClean="0"/>
              <a:t> şi </a:t>
            </a:r>
            <a:r>
              <a:rPr lang="en-GB" dirty="0" err="1" smtClean="0"/>
              <a:t>func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ro-RO" dirty="0" smtClean="0"/>
              <a:t> să</a:t>
            </a:r>
            <a:r>
              <a:rPr lang="it-IT" dirty="0" smtClean="0"/>
              <a:t> </a:t>
            </a:r>
            <a:r>
              <a:rPr lang="it-IT" dirty="0"/>
              <a:t>prezinte schimbarea de semn: </a:t>
            </a:r>
            <a:endParaRPr lang="ro-RO" dirty="0" smtClean="0"/>
          </a:p>
          <a:p>
            <a:pPr marL="0" indent="0">
              <a:buNone/>
            </a:pPr>
            <a:r>
              <a:rPr lang="ro-RO" i="1" dirty="0"/>
              <a:t>	</a:t>
            </a:r>
            <a:r>
              <a:rPr lang="it-IT" i="1" dirty="0" smtClean="0"/>
              <a:t>f </a:t>
            </a:r>
            <a:r>
              <a:rPr lang="it-IT" i="1" dirty="0"/>
              <a:t>( a ) </a:t>
            </a:r>
            <a:r>
              <a:rPr lang="ro-RO" i="1" dirty="0" smtClean="0"/>
              <a:t>*</a:t>
            </a:r>
            <a:r>
              <a:rPr lang="it-IT" dirty="0" smtClean="0"/>
              <a:t> </a:t>
            </a:r>
            <a:r>
              <a:rPr lang="it-IT" i="1" dirty="0"/>
              <a:t>f ( b ) </a:t>
            </a:r>
            <a:r>
              <a:rPr lang="it-IT" dirty="0"/>
              <a:t>&lt; 0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7462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Condiţii de aplicare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>
                    <a:latin typeface="Tahoma"/>
                  </a:rPr>
                  <a:t>Aceste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condi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smtClean="0">
                    <a:latin typeface="Tahoma"/>
                  </a:rPr>
                  <a:t>ii </a:t>
                </a:r>
                <a:r>
                  <a:rPr lang="en-GB" dirty="0" err="1">
                    <a:latin typeface="Tahoma"/>
                  </a:rPr>
                  <a:t>pentru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determinarea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solu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iilor</a:t>
                </a:r>
                <a:r>
                  <a:rPr lang="ro-RO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sunt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echivalente</a:t>
                </a:r>
                <a:r>
                  <a:rPr lang="en-GB" dirty="0">
                    <a:latin typeface="Tahoma"/>
                  </a:rPr>
                  <a:t> cu </a:t>
                </a:r>
                <a:r>
                  <a:rPr lang="en-GB" dirty="0" err="1" smtClean="0">
                    <a:latin typeface="Tahoma"/>
                  </a:rPr>
                  <a:t>urm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err="1" smtClean="0">
                    <a:latin typeface="Tahoma"/>
                  </a:rPr>
                  <a:t>toarele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ipoteze</a:t>
                </a:r>
                <a:r>
                  <a:rPr lang="en-GB" dirty="0">
                    <a:latin typeface="Tahoma"/>
                  </a:rPr>
                  <a:t>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>
                    <a:latin typeface="Wingdings"/>
                  </a:rPr>
                  <a:t>Ø </a:t>
                </a:r>
                <a:r>
                  <a:rPr lang="en-GB" i="1" dirty="0">
                    <a:latin typeface="Times New Roman"/>
                  </a:rPr>
                  <a:t>f : </a:t>
                </a:r>
                <a:r>
                  <a:rPr lang="en-GB" sz="4000" dirty="0">
                    <a:latin typeface="Symbol"/>
                  </a:rPr>
                  <a:t>[</a:t>
                </a:r>
                <a:r>
                  <a:rPr lang="en-GB" i="1" dirty="0">
                    <a:latin typeface="Times New Roman"/>
                  </a:rPr>
                  <a:t>a, b</a:t>
                </a:r>
                <a:r>
                  <a:rPr lang="en-GB" sz="4000" dirty="0">
                    <a:latin typeface="Symbol"/>
                  </a:rPr>
                  <a:t>]</a:t>
                </a:r>
                <a:r>
                  <a:rPr lang="en-GB" dirty="0">
                    <a:latin typeface="Symbol"/>
                  </a:rPr>
                  <a:t>®</a:t>
                </a:r>
                <a:r>
                  <a:rPr lang="en-GB" i="1" dirty="0">
                    <a:latin typeface="Times New Roman"/>
                  </a:rPr>
                  <a:t>R </a:t>
                </a:r>
                <a:r>
                  <a:rPr lang="en-GB" dirty="0" err="1">
                    <a:latin typeface="Tahoma"/>
                  </a:rPr>
                  <a:t>este</a:t>
                </a:r>
                <a:r>
                  <a:rPr lang="en-GB" dirty="0">
                    <a:latin typeface="Tahoma"/>
                  </a:rPr>
                  <a:t> o </a:t>
                </a:r>
                <a:r>
                  <a:rPr lang="en-GB" dirty="0" err="1" smtClean="0">
                    <a:latin typeface="Tahoma"/>
                  </a:rPr>
                  <a:t>func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continu</a:t>
                </a:r>
                <a:r>
                  <a:rPr lang="ro-RO" dirty="0" smtClean="0">
                    <a:latin typeface="Tahoma"/>
                  </a:rPr>
                  <a:t>ă ş</a:t>
                </a:r>
                <a:r>
                  <a:rPr lang="en-GB" dirty="0" smtClean="0">
                    <a:latin typeface="Tahoma"/>
                  </a:rPr>
                  <a:t>i </a:t>
                </a:r>
                <a:r>
                  <a:rPr lang="en-GB" dirty="0" err="1" smtClean="0">
                    <a:latin typeface="Tahoma"/>
                  </a:rPr>
                  <a:t>derivabil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>
                    <a:latin typeface="Tahoma"/>
                  </a:rPr>
                  <a:t>(</a:t>
                </a:r>
                <a:r>
                  <a:rPr lang="en-GB" dirty="0" err="1" smtClean="0">
                    <a:latin typeface="Tahoma"/>
                  </a:rPr>
                  <a:t>func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Rolle</a:t>
                </a:r>
                <a:r>
                  <a:rPr lang="en-GB" dirty="0" smtClean="0">
                    <a:latin typeface="Tahoma"/>
                  </a:rPr>
                  <a:t>);</a:t>
                </a:r>
                <a:endParaRPr lang="ro-RO" dirty="0" smtClean="0">
                  <a:latin typeface="Tahoma"/>
                </a:endParaRPr>
              </a:p>
              <a:p>
                <a:r>
                  <a:rPr lang="en-GB" dirty="0" smtClean="0">
                    <a:latin typeface="Wingdings"/>
                  </a:rPr>
                  <a:t>Ø</a:t>
                </a:r>
                <a:r>
                  <a:rPr lang="ro-RO" dirty="0" smtClean="0">
                    <a:latin typeface="Wingdings"/>
                  </a:rPr>
                  <a:t> </a:t>
                </a:r>
                <a:r>
                  <a:rPr lang="ro-RO" i="1" dirty="0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f</a:t>
                </a:r>
                <a:r>
                  <a:rPr lang="ro-RO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să prezinte schimbare de semn pe intervalul </a:t>
                </a:r>
                <a:r>
                  <a:rPr lang="en-GB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[</a:t>
                </a:r>
                <a:r>
                  <a:rPr lang="en-GB" dirty="0" err="1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a,b</a:t>
                </a:r>
                <a:r>
                  <a:rPr lang="en-GB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]</a:t>
                </a:r>
                <a:endParaRPr lang="en-GB" dirty="0">
                  <a:latin typeface="Times New Roman"/>
                </a:endParaRPr>
              </a:p>
              <a:p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ro-RO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o-RO" b="0" i="1" smtClean="0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en-GB" dirty="0" smtClean="0">
                    <a:latin typeface="Wingdings"/>
                  </a:rPr>
                  <a:t> </a:t>
                </a:r>
                <a:r>
                  <a:rPr lang="en-GB" dirty="0" smtClean="0">
                    <a:latin typeface="Wingdings"/>
                    <a:sym typeface="Symbol"/>
                  </a:rPr>
                  <a:t>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eqArrPr>
                          <m:e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𝑎</m:t>
                                </m:r>
                              </m:e>
                            </m:d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&gt;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0 , 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𝑏</m:t>
                                </m:r>
                              </m:e>
                            </m:d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&lt;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0</m:t>
                            </m:r>
                          </m:e>
                          <m:e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&lt;0 , 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endParaRPr lang="ro-RO" dirty="0" smtClean="0">
                  <a:latin typeface="Wingdings"/>
                </a:endParaRPr>
              </a:p>
              <a:p>
                <a:r>
                  <a:rPr lang="en-GB" dirty="0" smtClean="0">
                    <a:latin typeface="Wingdings"/>
                  </a:rPr>
                  <a:t>Ø </a:t>
                </a:r>
                <a:r>
                  <a:rPr lang="en-GB" i="1" dirty="0">
                    <a:latin typeface="Times New Roman"/>
                  </a:rPr>
                  <a:t>f ( x ) </a:t>
                </a:r>
                <a:r>
                  <a:rPr lang="en-GB" dirty="0">
                    <a:latin typeface="Tahoma"/>
                  </a:rPr>
                  <a:t>are </a:t>
                </a:r>
                <a:r>
                  <a:rPr lang="en-GB" dirty="0" err="1">
                    <a:latin typeface="Tahoma"/>
                  </a:rPr>
                  <a:t>numai</a:t>
                </a:r>
                <a:r>
                  <a:rPr lang="en-GB" dirty="0">
                    <a:latin typeface="Tahoma"/>
                  </a:rPr>
                  <a:t> o </a:t>
                </a:r>
                <a:r>
                  <a:rPr lang="en-GB" dirty="0" err="1" smtClean="0">
                    <a:latin typeface="Tahoma"/>
                  </a:rPr>
                  <a:t>singur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solu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pe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sz="4000" dirty="0">
                    <a:latin typeface="Symbol"/>
                  </a:rPr>
                  <a:t>[</a:t>
                </a:r>
                <a:r>
                  <a:rPr lang="en-GB" i="1" dirty="0">
                    <a:latin typeface="Times New Roman"/>
                  </a:rPr>
                  <a:t>a, b</a:t>
                </a:r>
                <a:r>
                  <a:rPr lang="en-GB" sz="4000" dirty="0">
                    <a:latin typeface="Symbol"/>
                  </a:rPr>
                  <a:t>]</a:t>
                </a:r>
                <a:r>
                  <a:rPr lang="en-GB" dirty="0">
                    <a:latin typeface="Tahoma"/>
                  </a:rPr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67" t="-100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99235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Metoda</a:t>
            </a:r>
            <a:r>
              <a:rPr lang="en-GB" dirty="0" smtClean="0"/>
              <a:t> </a:t>
            </a:r>
            <a:r>
              <a:rPr lang="en-GB" dirty="0" err="1" smtClean="0"/>
              <a:t>bisec</a:t>
            </a:r>
            <a:r>
              <a:rPr lang="ro-RO" dirty="0" smtClean="0"/>
              <a:t>ţiei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o-RO" dirty="0" smtClean="0"/>
                  <a:t>Metoda înjumătăţirii intervalului (bisecţiei) este cea mai simplă metodă de determinare a rădăcinii unei ecuaţii </a:t>
                </a:r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o-RO" b="0" i="1" smtClean="0">
                        <a:latin typeface="Cambria Math"/>
                      </a:rPr>
                      <m:t>=0</m:t>
                    </m:r>
                    <m:r>
                      <a:rPr lang="ro-RO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o-RO" dirty="0" smtClean="0"/>
                  <a:t> care se află în intervalul </a:t>
                </a:r>
                <a:r>
                  <a:rPr lang="en-GB" dirty="0" smtClean="0"/>
                  <a:t>[ 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dirty="0" smtClean="0"/>
                  <a:t>, 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dirty="0" smtClean="0"/>
                  <a:t>].</a:t>
                </a:r>
                <a:endParaRPr lang="ro-RO" dirty="0" smtClean="0"/>
              </a:p>
              <a:p>
                <a:r>
                  <a:rPr lang="ro-RO" dirty="0" smtClean="0"/>
                  <a:t>Metoda bisecţiei se bazează pe următorul algoritm: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dirty="0" smtClean="0"/>
                  <a:t>Se calculează valoarea funcţiei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f </a:t>
                </a:r>
                <a:r>
                  <a:rPr lang="ro-RO" dirty="0" smtClean="0"/>
                  <a:t>(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o-RO" dirty="0" smtClean="0"/>
                  <a:t>) la capetele intervalului şi într-un punct situat la mijlocul intervalului: </a:t>
                </a:r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𝑐</m:t>
                    </m:r>
                    <m:r>
                      <a:rPr lang="ro-RO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  <m:r>
                          <a:rPr lang="ro-RO" b="0" i="1" smtClean="0">
                            <a:latin typeface="Cambria Math"/>
                          </a:rPr>
                          <m:t>+</m:t>
                        </m:r>
                        <m:r>
                          <a:rPr lang="ro-RO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ro-RO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o-RO" b="0" i="1" smtClean="0">
                        <a:latin typeface="Cambria Math"/>
                      </a:rPr>
                      <m:t>.</m:t>
                    </m:r>
                  </m:oMath>
                </a14:m>
                <a:endParaRPr lang="ro-RO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dirty="0" smtClean="0"/>
                  <a:t>Se verifică semnele funcţiei în cele trei puncte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a,c,b</a:t>
                </a:r>
                <a:r>
                  <a:rPr lang="ro-RO" dirty="0" smtClean="0"/>
                  <a:t> şi se determină subintervalul în care funcţia prezintă schimbare de semn; acest subinterval este noul interval folosit mai departe pentru a găsi rădăcina.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67" t="-875" r="-1185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6518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363272" cy="5040560"/>
              </a:xfrm>
            </p:spPr>
            <p:txBody>
              <a:bodyPr>
                <a:normAutofit/>
              </a:bodyPr>
              <a:lstStyle/>
              <a:p>
                <a:r>
                  <a:rPr lang="ro-RO" dirty="0" smtClean="0"/>
                  <a:t>Sunt posibile următoarele variante prezentate în tabelul următor:</a:t>
                </a:r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ro-RO" dirty="0" smtClean="0"/>
              </a:p>
              <a:p>
                <a:endParaRPr lang="en-GB" dirty="0"/>
              </a:p>
              <a:p>
                <a:r>
                  <a:rPr lang="en-GB" dirty="0" err="1" smtClean="0"/>
                  <a:t>Pentru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noul</a:t>
                </a:r>
                <a:r>
                  <a:rPr lang="en-GB" dirty="0" smtClean="0"/>
                  <a:t> interval se </a:t>
                </a:r>
                <a:r>
                  <a:rPr lang="en-GB" dirty="0" err="1" smtClean="0"/>
                  <a:t>procedea</a:t>
                </a:r>
                <a:r>
                  <a:rPr lang="ro-RO" dirty="0" smtClean="0"/>
                  <a:t>ză analog, calculând valorile funcţiei la capetele lui şi la mijloc, din semnele funcţiei în cele trei puncte rezultând subintervalul pentru care are loc schimbarea de semn.</a:t>
                </a:r>
              </a:p>
              <a:p>
                <a:r>
                  <a:rPr lang="ro-RO" dirty="0" smtClean="0"/>
                  <a:t>Procesul se repetă şi se încheie atunci când se obţine o eroare mai mică decât cea impusă rădăcinii</a:t>
                </a:r>
                <a:r>
                  <a:rPr lang="en-GB" dirty="0"/>
                  <a:t>:</a:t>
                </a:r>
                <a:r>
                  <a:rPr lang="ro-RO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GB" i="1">
                        <a:latin typeface="Cambria Math"/>
                        <a:sym typeface="Symbol"/>
                      </a:rPr>
                      <m:t></m:t>
                    </m:r>
                    <m:r>
                      <a:rPr lang="en-GB" b="0" i="1" smtClean="0">
                        <a:latin typeface="Cambria Math"/>
                        <a:sym typeface="Symbol"/>
                      </a:rPr>
                      <m:t> .</m:t>
                    </m:r>
                  </m:oMath>
                </a14:m>
                <a:endParaRPr lang="ro-RO" dirty="0" smtClean="0"/>
              </a:p>
              <a:p>
                <a:r>
                  <a:rPr lang="ro-RO" dirty="0" smtClean="0"/>
                  <a:t>Această metodă corespunde cu metoda </a:t>
                </a:r>
                <a:r>
                  <a:rPr lang="ro-RO" i="1" dirty="0" smtClean="0"/>
                  <a:t>Divide et Impera</a:t>
                </a:r>
                <a:r>
                  <a:rPr lang="ro-RO" dirty="0" smtClean="0"/>
                  <a:t>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363272" cy="5040560"/>
              </a:xfrm>
              <a:blipFill rotWithShape="0">
                <a:blip r:embed="rId2"/>
                <a:stretch>
                  <a:fillRect l="-510" t="-726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31640" y="1916832"/>
              <a:ext cx="60960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</a:t>
                          </a:r>
                          <a:r>
                            <a:rPr lang="ro-RO" sz="2000" i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i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Rădăcina 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𝑏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𝑎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ro-RO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kumimoji="0" lang="ro-RO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𝑎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kumimoji="0" lang="en-GB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𝑏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31640" y="1916832"/>
              <a:ext cx="60960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</a:t>
                          </a:r>
                          <a:r>
                            <a:rPr lang="ro-RO" sz="2000" i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i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Rădăcina 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107692" r="-1600" b="-327692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204545" r="-1600" b="-222727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309231" r="-1600" b="-126154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409231" r="-1600" b="-261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001840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75656" y="837867"/>
            <a:ext cx="6589199" cy="1280890"/>
          </a:xfrm>
        </p:spPr>
        <p:txBody>
          <a:bodyPr/>
          <a:lstStyle/>
          <a:p>
            <a:r>
              <a:rPr lang="ro-RO" dirty="0"/>
              <a:t>Metoda </a:t>
            </a:r>
            <a:r>
              <a:rPr lang="ro-RO" dirty="0" err="1"/>
              <a:t>bisecţiei</a:t>
            </a:r>
            <a:r>
              <a:rPr lang="ro-RO" dirty="0"/>
              <a:t> intervalului</a:t>
            </a: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70" t="15545" r="20250" b="18387"/>
          <a:stretch/>
        </p:blipFill>
        <p:spPr>
          <a:xfrm>
            <a:off x="1475655" y="2924944"/>
            <a:ext cx="6283757" cy="3096344"/>
          </a:xfrm>
          <a:prstGeom prst="rect">
            <a:avLst/>
          </a:prstGeom>
        </p:spPr>
      </p:pic>
      <p:sp>
        <p:nvSpPr>
          <p:cNvPr id="5" name="CasetăText 4"/>
          <p:cNvSpPr txBox="1"/>
          <p:nvPr/>
        </p:nvSpPr>
        <p:spPr>
          <a:xfrm>
            <a:off x="1403648" y="2204864"/>
            <a:ext cx="7281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i="1" dirty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ro-RO" i="1" dirty="0" err="1">
                <a:latin typeface="Times New Roman" pitchFamily="18" charset="0"/>
                <a:cs typeface="Times New Roman" pitchFamily="18" charset="0"/>
              </a:rPr>
              <a:t>ştie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 că </a:t>
            </a:r>
            <a:r>
              <a:rPr lang="ro-RO" i="1" dirty="0" err="1">
                <a:latin typeface="Times New Roman" pitchFamily="18" charset="0"/>
                <a:cs typeface="Times New Roman" pitchFamily="18" charset="0"/>
              </a:rPr>
              <a:t>ecuaţia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ro-RO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+x-1=0 are o singură rădăcină reală în intervalul (0,1).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i="1" dirty="0" err="1" smtClean="0">
                <a:latin typeface="Times New Roman" pitchFamily="18" charset="0"/>
                <a:cs typeface="Times New Roman" pitchFamily="18" charset="0"/>
              </a:rPr>
              <a:t>Scrieţi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un program care calculează această rădăcină cu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zecimale exacte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5895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propuse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31640" y="1556792"/>
                <a:ext cx="7056784" cy="4464496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Se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ştie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că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ecuaţia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x</a:t>
                </a:r>
                <a:r>
                  <a:rPr lang="ro-RO" i="1" baseline="30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-3x+1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=0 are o singură rădăcină reală în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interval</a:t>
                </a:r>
                <a:r>
                  <a:rPr lang="en-US" i="1" dirty="0" err="1" smtClean="0">
                    <a:latin typeface="Times New Roman" pitchFamily="18" charset="0"/>
                    <a:cs typeface="Times New Roman" pitchFamily="18" charset="0"/>
                  </a:rPr>
                  <a:t>ele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 [-2,-1],[0,1],[1,2]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Scrieţi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un program care calculează această rădăcină cu 4 zecimale exacte.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Se citeşte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a ≥ 1, număr real. Se cere să se scrie o funcţie care calculează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  <m:r>
                          <a:rPr lang="ro-RO" b="0" i="1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notată cu</a:t>
                </a:r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 rad(a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cu 3 zecimale exacte, fără a utiliza funcţia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sqrt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a limbajului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Se citeşte a ≥ 1, număr real. Se cere să se scrie o funcţie care calculează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o-RO" b="0" i="1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deg>
                      <m:e>
                        <m:r>
                          <a:rPr lang="ro-RO" b="0" i="1" smtClean="0">
                            <a:latin typeface="Cambria Math"/>
                            <a:cs typeface="Times New Roman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notată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cu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rad3(a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cu 3 zecimale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exacte.</a:t>
                </a:r>
              </a:p>
              <a:p>
                <a:pPr marL="0" indent="0">
                  <a:buNone/>
                </a:pPr>
                <a:endParaRPr lang="ro-RO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ro-RO" dirty="0" smtClean="0"/>
              </a:p>
              <a:p>
                <a:pPr marL="457200" indent="-457200">
                  <a:buFont typeface="+mj-lt"/>
                  <a:buAutoNum type="arabicPeriod"/>
                </a:pPr>
                <a:endParaRPr lang="ro-RO" dirty="0"/>
              </a:p>
              <a:p>
                <a:pPr marL="457200" indent="-457200">
                  <a:buFont typeface="+mj-lt"/>
                  <a:buAutoNum type="arabicPeriod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640" y="1556792"/>
                <a:ext cx="7056784" cy="4464496"/>
              </a:xfrm>
              <a:blipFill rotWithShape="0">
                <a:blip r:embed="rId2"/>
                <a:stretch>
                  <a:fillRect l="-518" t="-682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2401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 intervalului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170" y="2214441"/>
            <a:ext cx="7130752" cy="465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in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  <p:sp>
        <p:nvSpPr>
          <p:cNvPr id="3" name="CasetăText 2"/>
          <p:cNvSpPr txBox="1"/>
          <p:nvPr/>
        </p:nvSpPr>
        <p:spPr>
          <a:xfrm>
            <a:off x="1187624" y="1496459"/>
            <a:ext cx="1259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Problema1 </a:t>
            </a:r>
            <a:endParaRPr lang="ro-RO" i="1" dirty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571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42988" y="2276475"/>
            <a:ext cx="74168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o-RO" sz="3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  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Problema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turnurilor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din Hanoi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este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o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problemă-joc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propusă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de</a:t>
            </a:r>
            <a:r>
              <a:rPr lang="en-US" altLang="ro-RO" sz="3200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matematicianul francez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Edouard Lucas,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î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n 1883.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El s-a inspirat din legenda unui templu hindus . </a:t>
            </a:r>
            <a:endParaRPr lang="ro-RO" altLang="ro-RO" sz="3200" dirty="0">
              <a:solidFill>
                <a:srgbClr val="811B1B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800" b="1">
                <a:solidFill>
                  <a:srgbClr val="870A07"/>
                </a:solidFill>
                <a:latin typeface="Comic Sans MS" panose="030F0702030302020204" pitchFamily="66" charset="0"/>
              </a:rPr>
              <a:t>Turnurile din Hanoi</a:t>
            </a:r>
          </a:p>
        </p:txBody>
      </p:sp>
    </p:spTree>
    <p:extLst>
      <p:ext uri="{BB962C8B-B14F-4D97-AF65-F5344CB8AC3E}">
        <p14:creationId xmlns:p14="http://schemas.microsoft.com/office/powerpoint/2010/main" val="59718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 Radicalul de ordinul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3" y="1484784"/>
            <a:ext cx="3528392" cy="3777622"/>
          </a:xfrm>
        </p:spPr>
        <p:txBody>
          <a:bodyPr>
            <a:normAutofit fontScale="62500" lnSpcReduction="20000"/>
          </a:bodyPr>
          <a:lstStyle/>
          <a:p>
            <a:pPr marL="85725" indent="0">
              <a:buNone/>
            </a:pPr>
            <a:r>
              <a:rPr lang="ro-RO" sz="2000" i="1" dirty="0" smtClean="0"/>
              <a:t>Calculaţi radicalul de ordinul 2 (rădăcina pătrată) cu 4 zecimale exacte, pentru un număr n dat</a:t>
            </a:r>
            <a:r>
              <a:rPr lang="ro-RO" sz="2000" dirty="0" smtClean="0"/>
              <a:t>.</a:t>
            </a:r>
          </a:p>
          <a:p>
            <a:pPr marL="85725" indent="0">
              <a:buNone/>
            </a:pPr>
            <a:r>
              <a:rPr lang="ro-RO" sz="2000" i="1" dirty="0" smtClean="0"/>
              <a:t>Rezolvare</a:t>
            </a:r>
            <a:r>
              <a:rPr lang="ro-RO" sz="2000" dirty="0" smtClean="0"/>
              <a:t>:</a:t>
            </a:r>
          </a:p>
          <a:p>
            <a:pPr marL="85725" indent="0">
              <a:buNone/>
            </a:pPr>
            <a:r>
              <a:rPr lang="ro-RO" sz="2000" dirty="0" smtClean="0"/>
              <a:t>Se aplică metoda căutării binare:</a:t>
            </a:r>
          </a:p>
          <a:p>
            <a:pPr marL="85725" indent="0">
              <a:buNone/>
            </a:pPr>
            <a:r>
              <a:rPr lang="ro-RO" sz="2000" dirty="0" smtClean="0"/>
              <a:t>-ştim că radicalul lui n are o valoare</a:t>
            </a:r>
          </a:p>
          <a:p>
            <a:pPr marL="85725" indent="0">
              <a:buNone/>
            </a:pPr>
            <a:r>
              <a:rPr lang="ro-RO" sz="2000" dirty="0" smtClean="0"/>
              <a:t>cuprinsă între 1 şi n</a:t>
            </a:r>
            <a:r>
              <a:rPr lang="en-GB" sz="2000" dirty="0" smtClean="0"/>
              <a:t>, 1</a:t>
            </a:r>
            <a:r>
              <a:rPr lang="en-GB" sz="2000" dirty="0" smtClean="0">
                <a:sym typeface="Symbol"/>
              </a:rPr>
              <a:t> r</a:t>
            </a:r>
            <a:r>
              <a:rPr lang="en-GB" sz="2000" baseline="30000" dirty="0" smtClean="0">
                <a:sym typeface="Symbol"/>
              </a:rPr>
              <a:t>2</a:t>
            </a:r>
            <a:r>
              <a:rPr lang="en-GB" sz="2000" dirty="0" smtClean="0">
                <a:sym typeface="Symbol"/>
              </a:rPr>
              <a:t> n</a:t>
            </a:r>
            <a:endParaRPr lang="ro-RO" sz="2000" dirty="0" smtClean="0"/>
          </a:p>
          <a:p>
            <a:pPr marL="85725" indent="0">
              <a:buNone/>
            </a:pPr>
            <a:r>
              <a:rPr lang="ro-RO" sz="2000" dirty="0" smtClean="0"/>
              <a:t>-pentru un interval a,</a:t>
            </a:r>
            <a:r>
              <a:rPr lang="en-GB" sz="2000" dirty="0" smtClean="0"/>
              <a:t> </a:t>
            </a:r>
            <a:r>
              <a:rPr lang="ro-RO" sz="2000" dirty="0" smtClean="0"/>
              <a:t>b calculăm </a:t>
            </a:r>
          </a:p>
          <a:p>
            <a:pPr marL="85725" indent="0">
              <a:buNone/>
            </a:pPr>
            <a:r>
              <a:rPr lang="ro-RO" sz="2000" dirty="0" smtClean="0"/>
              <a:t>valoarea mediană m:</a:t>
            </a:r>
          </a:p>
          <a:p>
            <a:pPr marL="85725" indent="0">
              <a:buNone/>
            </a:pPr>
            <a:r>
              <a:rPr lang="ro-RO" sz="2000" dirty="0" smtClean="0"/>
              <a:t>a) dacă </a:t>
            </a:r>
            <a:r>
              <a:rPr lang="en-GB" sz="2000" dirty="0" smtClean="0"/>
              <a:t>|</a:t>
            </a:r>
            <a:r>
              <a:rPr lang="ro-RO" sz="2000" dirty="0" smtClean="0"/>
              <a:t>m*m</a:t>
            </a:r>
            <a:r>
              <a:rPr lang="en-GB" sz="2000" dirty="0" smtClean="0"/>
              <a:t>-n|</a:t>
            </a:r>
            <a:r>
              <a:rPr lang="en-GB" sz="2000" dirty="0" smtClean="0">
                <a:sym typeface="Symbol"/>
              </a:rPr>
              <a:t>, ne </a:t>
            </a:r>
            <a:r>
              <a:rPr lang="en-GB" sz="2000" dirty="0" err="1" smtClean="0">
                <a:sym typeface="Symbol"/>
              </a:rPr>
              <a:t>oprim</a:t>
            </a:r>
            <a:endParaRPr lang="en-GB" sz="2000" dirty="0" smtClean="0">
              <a:sym typeface="Symbol"/>
            </a:endParaRPr>
          </a:p>
          <a:p>
            <a:pPr marL="85725" indent="0">
              <a:buNone/>
            </a:pPr>
            <a:r>
              <a:rPr lang="en-GB" sz="2000" dirty="0" smtClean="0">
                <a:sym typeface="Symbol"/>
              </a:rPr>
              <a:t> </a:t>
            </a:r>
            <a:r>
              <a:rPr lang="en-GB" sz="2000" dirty="0" err="1" smtClean="0">
                <a:sym typeface="Symbol"/>
              </a:rPr>
              <a:t>este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precizia</a:t>
            </a:r>
            <a:r>
              <a:rPr lang="en-GB" sz="2000" dirty="0" smtClean="0">
                <a:sym typeface="Symbol"/>
              </a:rPr>
              <a:t> </a:t>
            </a:r>
            <a:r>
              <a:rPr lang="ro-RO" sz="2000" dirty="0" smtClean="0">
                <a:sym typeface="Symbol"/>
              </a:rPr>
              <a:t>urmărită;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b) Dacă m*m</a:t>
            </a:r>
            <a:r>
              <a:rPr lang="en-GB" sz="2000" dirty="0" smtClean="0">
                <a:sym typeface="Symbol"/>
              </a:rPr>
              <a:t></a:t>
            </a:r>
            <a:r>
              <a:rPr lang="ro-RO" sz="2000" dirty="0" smtClean="0">
                <a:sym typeface="Symbol"/>
              </a:rPr>
              <a:t>n continuăm căutarea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în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m,b</a:t>
            </a:r>
            <a:r>
              <a:rPr lang="en-GB" sz="2000" dirty="0" smtClean="0">
                <a:sym typeface="Symbol"/>
              </a:rPr>
              <a:t>], </a:t>
            </a:r>
            <a:r>
              <a:rPr lang="en-GB" sz="2000" dirty="0" err="1" smtClean="0">
                <a:sym typeface="Symbol"/>
              </a:rPr>
              <a:t>altfel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continu</a:t>
            </a:r>
            <a:r>
              <a:rPr lang="ro-RO" sz="2000" dirty="0" smtClean="0">
                <a:sym typeface="Symbol"/>
              </a:rPr>
              <a:t>ăm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cu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a,m</a:t>
            </a:r>
            <a:r>
              <a:rPr lang="en-GB" sz="2000" dirty="0" smtClean="0">
                <a:sym typeface="Symbol"/>
              </a:rPr>
              <a:t>]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888432" cy="38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726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 3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691680" y="1215818"/>
            <a:ext cx="6591985" cy="5021493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o-RO" sz="1100" b="1" dirty="0"/>
              <a:t>#include&lt;</a:t>
            </a:r>
            <a:r>
              <a:rPr lang="ro-RO" sz="1100" b="1" dirty="0" err="1"/>
              <a:t>iostream</a:t>
            </a:r>
            <a:r>
              <a:rPr lang="ro-RO" sz="1100" b="1" dirty="0"/>
              <a:t>&gt;</a:t>
            </a:r>
          </a:p>
          <a:p>
            <a:pPr marL="0" indent="0">
              <a:buNone/>
            </a:pPr>
            <a:r>
              <a:rPr lang="ro-RO" sz="1100" b="1" dirty="0" err="1"/>
              <a:t>using</a:t>
            </a:r>
            <a:r>
              <a:rPr lang="ro-RO" sz="1100" b="1" dirty="0"/>
              <a:t> </a:t>
            </a:r>
            <a:r>
              <a:rPr lang="ro-RO" sz="1100" b="1" dirty="0" err="1"/>
              <a:t>namespace</a:t>
            </a:r>
            <a:r>
              <a:rPr lang="ro-RO" sz="1100" b="1" dirty="0"/>
              <a:t> </a:t>
            </a:r>
            <a:r>
              <a:rPr lang="ro-RO" sz="1100" b="1" dirty="0" err="1"/>
              <a:t>std</a:t>
            </a:r>
            <a:r>
              <a:rPr lang="ro-RO" sz="1100" b="1" dirty="0"/>
              <a:t>;</a:t>
            </a:r>
          </a:p>
          <a:p>
            <a:pPr marL="0" indent="0">
              <a:buNone/>
            </a:pPr>
            <a:endParaRPr lang="en-US" sz="1100" b="1" dirty="0" smtClean="0"/>
          </a:p>
          <a:p>
            <a:pPr marL="0" indent="0">
              <a:buNone/>
            </a:pPr>
            <a:r>
              <a:rPr lang="ro-RO" sz="1100" b="1" dirty="0" err="1" smtClean="0"/>
              <a:t>double</a:t>
            </a:r>
            <a:r>
              <a:rPr lang="ro-RO" sz="1100" b="1" dirty="0" smtClean="0"/>
              <a:t> </a:t>
            </a:r>
            <a:r>
              <a:rPr lang="ro-RO" sz="1100" b="1" dirty="0"/>
              <a:t>n;</a:t>
            </a:r>
          </a:p>
          <a:p>
            <a:pPr marL="0" indent="0">
              <a:buNone/>
            </a:pPr>
            <a:r>
              <a:rPr lang="ro-RO" sz="1100" b="1" dirty="0" err="1"/>
              <a:t>double</a:t>
            </a:r>
            <a:r>
              <a:rPr lang="ro-RO" sz="1100" b="1" dirty="0"/>
              <a:t> f(</a:t>
            </a:r>
            <a:r>
              <a:rPr lang="ro-RO" sz="1100" b="1" dirty="0" err="1"/>
              <a:t>double</a:t>
            </a:r>
            <a:r>
              <a:rPr lang="ro-RO" sz="1100" b="1" dirty="0"/>
              <a:t> x)</a:t>
            </a:r>
          </a:p>
          <a:p>
            <a:pPr marL="0" indent="0">
              <a:buNone/>
            </a:pPr>
            <a:r>
              <a:rPr lang="ro-RO" sz="1100" b="1" dirty="0"/>
              <a:t>{</a:t>
            </a:r>
            <a:r>
              <a:rPr lang="ro-RO" sz="1100" b="1" dirty="0" err="1"/>
              <a:t>return</a:t>
            </a:r>
            <a:r>
              <a:rPr lang="ro-RO" sz="1100" b="1" dirty="0"/>
              <a:t> x*x*x-n;</a:t>
            </a:r>
          </a:p>
          <a:p>
            <a:pPr marL="0" indent="0">
              <a:buNone/>
            </a:pPr>
            <a:r>
              <a:rPr lang="ro-RO" sz="1100" b="1" dirty="0"/>
              <a:t>}</a:t>
            </a:r>
          </a:p>
          <a:p>
            <a:pPr marL="0" indent="0">
              <a:buNone/>
            </a:pPr>
            <a:endParaRPr lang="ro-RO" sz="1100" b="1" dirty="0"/>
          </a:p>
          <a:p>
            <a:pPr marL="0" indent="0">
              <a:buNone/>
            </a:pPr>
            <a:r>
              <a:rPr lang="ro-RO" sz="1100" b="1" dirty="0" err="1"/>
              <a:t>double</a:t>
            </a:r>
            <a:r>
              <a:rPr lang="ro-RO" sz="1100" b="1" dirty="0"/>
              <a:t> r3(</a:t>
            </a:r>
            <a:r>
              <a:rPr lang="ro-RO" sz="1100" b="1" dirty="0" err="1"/>
              <a:t>double</a:t>
            </a:r>
            <a:r>
              <a:rPr lang="ro-RO" sz="1100" b="1" dirty="0"/>
              <a:t> x, </a:t>
            </a:r>
            <a:r>
              <a:rPr lang="ro-RO" sz="1100" b="1" dirty="0" err="1"/>
              <a:t>double</a:t>
            </a:r>
            <a:r>
              <a:rPr lang="ro-RO" sz="1100" b="1" dirty="0"/>
              <a:t> s, </a:t>
            </a:r>
            <a:r>
              <a:rPr lang="ro-RO" sz="1100" b="1" dirty="0" err="1"/>
              <a:t>double</a:t>
            </a:r>
            <a:r>
              <a:rPr lang="ro-RO" sz="1100" b="1" dirty="0"/>
              <a:t> d)</a:t>
            </a:r>
          </a:p>
          <a:p>
            <a:pPr marL="0" indent="0">
              <a:buNone/>
            </a:pPr>
            <a:r>
              <a:rPr lang="ro-RO" sz="1100" b="1" dirty="0"/>
              <a:t>{</a:t>
            </a:r>
            <a:r>
              <a:rPr lang="ro-RO" sz="1100" b="1" dirty="0" err="1"/>
              <a:t>double</a:t>
            </a:r>
            <a:r>
              <a:rPr lang="ro-RO" sz="1100" b="1" dirty="0"/>
              <a:t> m=(</a:t>
            </a:r>
            <a:r>
              <a:rPr lang="ro-RO" sz="1100" b="1" dirty="0" err="1"/>
              <a:t>s+d</a:t>
            </a:r>
            <a:r>
              <a:rPr lang="ro-RO" sz="1100" b="1" dirty="0"/>
              <a:t>)/2;</a:t>
            </a:r>
          </a:p>
          <a:p>
            <a:pPr marL="0" indent="0">
              <a:buNone/>
            </a:pPr>
            <a:r>
              <a:rPr lang="ro-RO" sz="1100" b="1" dirty="0"/>
              <a:t>       </a:t>
            </a:r>
            <a:r>
              <a:rPr lang="ro-RO" sz="1100" b="1" dirty="0" err="1"/>
              <a:t>if</a:t>
            </a:r>
            <a:r>
              <a:rPr lang="ro-RO" sz="1100" b="1" dirty="0"/>
              <a:t>(d-s&lt;=0.00001) </a:t>
            </a:r>
            <a:r>
              <a:rPr lang="ro-RO" sz="1100" b="1" dirty="0" err="1"/>
              <a:t>return</a:t>
            </a:r>
            <a:r>
              <a:rPr lang="ro-RO" sz="1100" b="1" dirty="0"/>
              <a:t> m;</a:t>
            </a:r>
          </a:p>
          <a:p>
            <a:pPr marL="0" indent="0">
              <a:buNone/>
            </a:pPr>
            <a:r>
              <a:rPr lang="ro-RO" sz="1100" b="1" dirty="0"/>
              <a:t>       </a:t>
            </a:r>
            <a:r>
              <a:rPr lang="ro-RO" sz="1100" b="1" dirty="0" err="1"/>
              <a:t>else</a:t>
            </a:r>
            <a:r>
              <a:rPr lang="ro-RO" sz="1100" b="1" dirty="0"/>
              <a:t> </a:t>
            </a:r>
          </a:p>
          <a:p>
            <a:pPr marL="0" indent="0">
              <a:buNone/>
            </a:pPr>
            <a:r>
              <a:rPr lang="ro-RO" sz="1100" b="1" dirty="0"/>
              <a:t>       { </a:t>
            </a:r>
          </a:p>
          <a:p>
            <a:pPr marL="0" indent="0">
              <a:buNone/>
            </a:pPr>
            <a:r>
              <a:rPr lang="ro-RO" sz="1100" b="1" dirty="0"/>
              <a:t>         </a:t>
            </a:r>
            <a:r>
              <a:rPr lang="ro-RO" sz="1100" b="1" dirty="0" err="1"/>
              <a:t>if</a:t>
            </a:r>
            <a:r>
              <a:rPr lang="ro-RO" sz="1100" b="1" dirty="0"/>
              <a:t>(f(m)*f(d)&lt;0) </a:t>
            </a:r>
            <a:r>
              <a:rPr lang="ro-RO" sz="1100" b="1" dirty="0" err="1"/>
              <a:t>return</a:t>
            </a:r>
            <a:r>
              <a:rPr lang="ro-RO" sz="1100" b="1" dirty="0"/>
              <a:t> r3(</a:t>
            </a:r>
            <a:r>
              <a:rPr lang="ro-RO" sz="1100" b="1" dirty="0" err="1"/>
              <a:t>x,m,d</a:t>
            </a:r>
            <a:r>
              <a:rPr lang="ro-RO" sz="1100" b="1" dirty="0"/>
              <a:t>);</a:t>
            </a:r>
          </a:p>
          <a:p>
            <a:pPr marL="0" indent="0">
              <a:buNone/>
            </a:pPr>
            <a:r>
              <a:rPr lang="ro-RO" sz="1100" b="1" dirty="0"/>
              <a:t>            </a:t>
            </a:r>
            <a:r>
              <a:rPr lang="ro-RO" sz="1100" b="1" dirty="0" err="1"/>
              <a:t>else</a:t>
            </a:r>
            <a:r>
              <a:rPr lang="ro-RO" sz="1100" b="1" dirty="0"/>
              <a:t> </a:t>
            </a:r>
            <a:r>
              <a:rPr lang="ro-RO" sz="1100" b="1" dirty="0" err="1"/>
              <a:t>return</a:t>
            </a:r>
            <a:r>
              <a:rPr lang="ro-RO" sz="1100" b="1" dirty="0"/>
              <a:t> r3(</a:t>
            </a:r>
            <a:r>
              <a:rPr lang="ro-RO" sz="1100" b="1" dirty="0" err="1"/>
              <a:t>x,s,m</a:t>
            </a:r>
            <a:r>
              <a:rPr lang="ro-RO" sz="1100" b="1" dirty="0"/>
              <a:t>);  </a:t>
            </a:r>
          </a:p>
          <a:p>
            <a:pPr marL="0" indent="0">
              <a:buNone/>
            </a:pPr>
            <a:r>
              <a:rPr lang="ro-RO" sz="1100" b="1" dirty="0"/>
              <a:t>       } </a:t>
            </a:r>
          </a:p>
          <a:p>
            <a:pPr marL="0" indent="0">
              <a:buNone/>
            </a:pPr>
            <a:r>
              <a:rPr lang="ro-RO" sz="1100" b="1" dirty="0"/>
              <a:t>}</a:t>
            </a:r>
          </a:p>
          <a:p>
            <a:pPr marL="0" indent="0">
              <a:buNone/>
            </a:pPr>
            <a:endParaRPr lang="ro-RO" sz="1100" b="1" dirty="0"/>
          </a:p>
          <a:p>
            <a:pPr marL="0" indent="0">
              <a:buNone/>
            </a:pPr>
            <a:r>
              <a:rPr lang="ro-RO" sz="1100" b="1" dirty="0" err="1"/>
              <a:t>int</a:t>
            </a:r>
            <a:r>
              <a:rPr lang="ro-RO" sz="1100" b="1" dirty="0"/>
              <a:t> </a:t>
            </a:r>
            <a:r>
              <a:rPr lang="ro-RO" sz="1100" b="1" dirty="0" err="1"/>
              <a:t>main</a:t>
            </a:r>
            <a:r>
              <a:rPr lang="ro-RO" sz="1100" b="1" dirty="0"/>
              <a:t>()</a:t>
            </a:r>
          </a:p>
          <a:p>
            <a:pPr marL="0" indent="0">
              <a:buNone/>
            </a:pPr>
            <a:r>
              <a:rPr lang="ro-RO" sz="1100" b="1" dirty="0"/>
              <a:t>{ </a:t>
            </a:r>
          </a:p>
          <a:p>
            <a:pPr marL="0" indent="0">
              <a:buNone/>
            </a:pPr>
            <a:r>
              <a:rPr lang="ro-RO" sz="1100" b="1" dirty="0"/>
              <a:t>  cin&gt;&gt;n;</a:t>
            </a:r>
          </a:p>
          <a:p>
            <a:pPr marL="0" indent="0">
              <a:buNone/>
            </a:pPr>
            <a:r>
              <a:rPr lang="ro-RO" sz="1100" b="1" dirty="0"/>
              <a:t>  </a:t>
            </a:r>
            <a:r>
              <a:rPr lang="ro-RO" sz="1100" b="1" dirty="0" err="1"/>
              <a:t>if</a:t>
            </a:r>
            <a:r>
              <a:rPr lang="ro-RO" sz="1100" b="1" dirty="0"/>
              <a:t>(n&gt;0) </a:t>
            </a:r>
            <a:r>
              <a:rPr lang="ro-RO" sz="1100" b="1" dirty="0" err="1"/>
              <a:t>if</a:t>
            </a:r>
            <a:r>
              <a:rPr lang="ro-RO" sz="1100" b="1" dirty="0"/>
              <a:t>(n&lt;1) </a:t>
            </a:r>
            <a:r>
              <a:rPr lang="ro-RO" sz="1100" b="1" dirty="0" err="1"/>
              <a:t>cout</a:t>
            </a:r>
            <a:r>
              <a:rPr lang="ro-RO" sz="1100" b="1" dirty="0"/>
              <a:t>&lt;&lt;r3(n,0,1);</a:t>
            </a:r>
          </a:p>
          <a:p>
            <a:pPr marL="0" indent="0">
              <a:buNone/>
            </a:pPr>
            <a:r>
              <a:rPr lang="ro-RO" sz="1100" b="1" dirty="0"/>
              <a:t>          </a:t>
            </a:r>
            <a:r>
              <a:rPr lang="ro-RO" sz="1100" b="1" dirty="0" err="1"/>
              <a:t>else</a:t>
            </a:r>
            <a:r>
              <a:rPr lang="ro-RO" sz="1100" b="1" dirty="0"/>
              <a:t>  </a:t>
            </a:r>
            <a:r>
              <a:rPr lang="ro-RO" sz="1100" b="1" dirty="0" err="1"/>
              <a:t>cout</a:t>
            </a:r>
            <a:r>
              <a:rPr lang="ro-RO" sz="1100" b="1" dirty="0"/>
              <a:t>&lt;&lt;r3(n,0,n);</a:t>
            </a:r>
          </a:p>
          <a:p>
            <a:pPr marL="0" indent="0">
              <a:buNone/>
            </a:pPr>
            <a:r>
              <a:rPr lang="ro-RO" sz="1100" b="1" dirty="0"/>
              <a:t>  </a:t>
            </a:r>
            <a:r>
              <a:rPr lang="ro-RO" sz="1100" b="1" dirty="0" err="1"/>
              <a:t>else</a:t>
            </a:r>
            <a:r>
              <a:rPr lang="ro-RO" sz="1100" b="1" dirty="0"/>
              <a:t> </a:t>
            </a:r>
            <a:r>
              <a:rPr lang="ro-RO" sz="1100" b="1" dirty="0" err="1"/>
              <a:t>if</a:t>
            </a:r>
            <a:r>
              <a:rPr lang="ro-RO" sz="1100" b="1" dirty="0"/>
              <a:t>(n&gt;-1) </a:t>
            </a:r>
            <a:r>
              <a:rPr lang="ro-RO" sz="1100" b="1" dirty="0" err="1"/>
              <a:t>cout</a:t>
            </a:r>
            <a:r>
              <a:rPr lang="ro-RO" sz="1100" b="1" dirty="0"/>
              <a:t>&lt;&lt;r3(n,-1,0);</a:t>
            </a:r>
          </a:p>
          <a:p>
            <a:pPr marL="0" indent="0">
              <a:buNone/>
            </a:pPr>
            <a:r>
              <a:rPr lang="ro-RO" sz="1100" b="1" dirty="0"/>
              <a:t>       </a:t>
            </a:r>
            <a:r>
              <a:rPr lang="ro-RO" sz="1100" b="1" dirty="0" err="1"/>
              <a:t>else</a:t>
            </a:r>
            <a:r>
              <a:rPr lang="ro-RO" sz="1100" b="1" dirty="0"/>
              <a:t> </a:t>
            </a:r>
            <a:r>
              <a:rPr lang="ro-RO" sz="1100" b="1" dirty="0" err="1"/>
              <a:t>cout</a:t>
            </a:r>
            <a:r>
              <a:rPr lang="ro-RO" sz="1100" b="1" dirty="0"/>
              <a:t>&lt;&lt;r3(n,n,0);</a:t>
            </a:r>
          </a:p>
          <a:p>
            <a:pPr marL="0" indent="0">
              <a:buNone/>
            </a:pPr>
            <a:endParaRPr lang="ro-RO" sz="1100" b="1" dirty="0"/>
          </a:p>
          <a:p>
            <a:pPr marL="0" indent="0">
              <a:buNone/>
            </a:pPr>
            <a:r>
              <a:rPr lang="ro-RO" sz="1100" b="1" dirty="0"/>
              <a:t> } </a:t>
            </a:r>
          </a:p>
        </p:txBody>
      </p:sp>
    </p:spTree>
    <p:extLst>
      <p:ext uri="{BB962C8B-B14F-4D97-AF65-F5344CB8AC3E}">
        <p14:creationId xmlns:p14="http://schemas.microsoft.com/office/powerpoint/2010/main" val="31792033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Sortare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interclasare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03648" y="1412776"/>
            <a:ext cx="6808009" cy="396044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dirty="0"/>
              <a:t>Se </a:t>
            </a:r>
            <a:r>
              <a:rPr lang="en-US" sz="2400" dirty="0" err="1"/>
              <a:t>considera</a:t>
            </a:r>
            <a:r>
              <a:rPr lang="en-US" sz="2400" dirty="0"/>
              <a:t> </a:t>
            </a:r>
            <a:r>
              <a:rPr lang="en-US" sz="2400" dirty="0" err="1"/>
              <a:t>vectorul</a:t>
            </a:r>
            <a:r>
              <a:rPr lang="en-US" sz="2400" dirty="0"/>
              <a:t> </a:t>
            </a:r>
            <a:r>
              <a:rPr lang="en-US" sz="2400" dirty="0" smtClean="0"/>
              <a:t>x </a:t>
            </a:r>
            <a:r>
              <a:rPr lang="en-US" sz="2400" dirty="0"/>
              <a:t>cu n </a:t>
            </a:r>
            <a:r>
              <a:rPr lang="en-US" sz="2400" dirty="0" err="1"/>
              <a:t>componente</a:t>
            </a:r>
            <a:r>
              <a:rPr lang="en-US" sz="2400" dirty="0"/>
              <a:t> nr </a:t>
            </a:r>
            <a:r>
              <a:rPr lang="en-US" sz="2400" dirty="0" err="1"/>
              <a:t>intregi</a:t>
            </a:r>
            <a:r>
              <a:rPr lang="en-US" sz="2400" dirty="0"/>
              <a:t>(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reale</a:t>
            </a:r>
            <a:r>
              <a:rPr lang="en-US" sz="2400" dirty="0"/>
              <a:t>).Sa se </a:t>
            </a:r>
            <a:r>
              <a:rPr lang="en-US" sz="2400" dirty="0" err="1"/>
              <a:t>sorteze</a:t>
            </a:r>
            <a:r>
              <a:rPr lang="en-US" sz="2400" dirty="0"/>
              <a:t> </a:t>
            </a:r>
            <a:r>
              <a:rPr lang="en-US" sz="2400" dirty="0" err="1"/>
              <a:t>crescator</a:t>
            </a:r>
            <a:r>
              <a:rPr lang="en-US" sz="2400" dirty="0"/>
              <a:t> </a:t>
            </a:r>
            <a:r>
              <a:rPr lang="en-US" sz="2400" dirty="0" err="1"/>
              <a:t>utilizand</a:t>
            </a:r>
            <a:r>
              <a:rPr lang="en-US" sz="2400" dirty="0"/>
              <a:t> </a:t>
            </a:r>
            <a:r>
              <a:rPr lang="en-US" sz="2400" dirty="0" err="1"/>
              <a:t>sortarea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endParaRPr lang="en-US" sz="2400" dirty="0"/>
          </a:p>
          <a:p>
            <a:pPr marL="114300" indent="0">
              <a:buNone/>
            </a:pPr>
            <a:r>
              <a:rPr lang="en-US" sz="2400" b="1" i="1" dirty="0" err="1"/>
              <a:t>Rezolvare</a:t>
            </a:r>
            <a:r>
              <a:rPr lang="en-US" sz="2400" b="1" i="1" dirty="0"/>
              <a:t>:</a:t>
            </a:r>
            <a:r>
              <a:rPr lang="en-US" sz="2400" dirty="0"/>
              <a:t> 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err="1" smtClean="0"/>
              <a:t>Algoritmul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sortare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r>
              <a:rPr lang="en-US" sz="2400" dirty="0"/>
              <a:t> se </a:t>
            </a:r>
            <a:r>
              <a:rPr lang="en-US" sz="2400" dirty="0" err="1"/>
              <a:t>bazeaza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urmatoarea</a:t>
            </a:r>
            <a:r>
              <a:rPr lang="en-US" sz="2400" dirty="0"/>
              <a:t> </a:t>
            </a:r>
            <a:r>
              <a:rPr lang="en-US" sz="2400" dirty="0" err="1"/>
              <a:t>idee</a:t>
            </a:r>
            <a:r>
              <a:rPr lang="en-US" sz="2400" dirty="0" smtClean="0"/>
              <a:t>: </a:t>
            </a:r>
            <a:r>
              <a:rPr lang="en-US" sz="2400" dirty="0" err="1" smtClean="0"/>
              <a:t>pt</a:t>
            </a:r>
            <a:r>
              <a:rPr lang="en-US" sz="2400" dirty="0" smtClean="0"/>
              <a:t> </a:t>
            </a:r>
            <a:r>
              <a:rPr lang="en-US" sz="2400" dirty="0"/>
              <a:t>a </a:t>
            </a:r>
            <a:r>
              <a:rPr lang="en-US" sz="2400" dirty="0" err="1"/>
              <a:t>sorta</a:t>
            </a:r>
            <a:r>
              <a:rPr lang="en-US" sz="2400" dirty="0"/>
              <a:t> un vector cu n </a:t>
            </a:r>
            <a:r>
              <a:rPr lang="en-US" sz="2400" dirty="0" err="1"/>
              <a:t>elemente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impartim</a:t>
            </a:r>
            <a:r>
              <a:rPr lang="en-US" sz="2400" dirty="0"/>
              <a:t> in </a:t>
            </a:r>
            <a:r>
              <a:rPr lang="en-US" sz="2400" dirty="0" err="1"/>
              <a:t>doi</a:t>
            </a:r>
            <a:r>
              <a:rPr lang="en-US" sz="2400" dirty="0"/>
              <a:t> </a:t>
            </a:r>
            <a:r>
              <a:rPr lang="en-US" sz="2400" dirty="0" err="1"/>
              <a:t>vectori</a:t>
            </a:r>
            <a:r>
              <a:rPr lang="en-US" sz="2400" dirty="0"/>
              <a:t> </a:t>
            </a:r>
            <a:r>
              <a:rPr lang="en-US" sz="2400" dirty="0" err="1"/>
              <a:t>care,odata</a:t>
            </a:r>
            <a:r>
              <a:rPr lang="en-US" sz="2400" dirty="0"/>
              <a:t> </a:t>
            </a:r>
            <a:r>
              <a:rPr lang="en-US" sz="2400" dirty="0" err="1"/>
              <a:t>sortati,se</a:t>
            </a:r>
            <a:r>
              <a:rPr lang="en-US" sz="2400" dirty="0"/>
              <a:t> </a:t>
            </a:r>
            <a:r>
              <a:rPr lang="en-US" sz="2400" dirty="0" err="1"/>
              <a:t>interclaseaza</a:t>
            </a:r>
            <a:r>
              <a:rPr lang="en-US" sz="2400" dirty="0"/>
              <a:t>.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513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785780" cy="59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84904" y="332656"/>
            <a:ext cx="6589199" cy="1280890"/>
          </a:xfrm>
        </p:spPr>
        <p:txBody>
          <a:bodyPr/>
          <a:lstStyle/>
          <a:p>
            <a:r>
              <a:rPr lang="en-US" sz="3600" dirty="0" err="1" smtClean="0"/>
              <a:t>Rezolvare</a:t>
            </a:r>
            <a:r>
              <a:rPr lang="en-US" sz="3600" dirty="0" smtClean="0"/>
              <a:t> – </a:t>
            </a:r>
            <a:r>
              <a:rPr lang="en-US" sz="3600" dirty="0" err="1" smtClean="0"/>
              <a:t>sortarea</a:t>
            </a:r>
            <a:r>
              <a:rPr lang="en-US" sz="3600" dirty="0" smtClean="0"/>
              <a:t> </a:t>
            </a:r>
            <a:r>
              <a:rPr lang="en-US" sz="3600" dirty="0" err="1" smtClean="0"/>
              <a:t>prin</a:t>
            </a:r>
            <a:r>
              <a:rPr lang="en-US" sz="3600" dirty="0" smtClean="0"/>
              <a:t> </a:t>
            </a:r>
            <a:r>
              <a:rPr lang="en-US" sz="3600" dirty="0" err="1" smtClean="0"/>
              <a:t>interclasare</a:t>
            </a:r>
            <a:endParaRPr lang="ro-RO" sz="3600" dirty="0"/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1484784"/>
            <a:ext cx="4752527" cy="5256584"/>
          </a:xfrm>
          <a:prstGeom prst="rect">
            <a:avLst/>
          </a:prstGeom>
        </p:spPr>
      </p:pic>
      <p:pic>
        <p:nvPicPr>
          <p:cNvPr id="8" name="I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4" y="1484784"/>
            <a:ext cx="4464496" cy="492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384999" y="1340768"/>
            <a:ext cx="6591985" cy="37776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altLang="ro-RO" b="1" dirty="0"/>
              <a:t>Descriere</a:t>
            </a:r>
            <a:endParaRPr lang="pt-BR" altLang="ro-RO" dirty="0"/>
          </a:p>
          <a:p>
            <a:pPr marL="0" indent="0">
              <a:buNone/>
            </a:pPr>
            <a:r>
              <a:rPr lang="pt-BR" altLang="ro-RO" dirty="0"/>
              <a:t>Metoda Divide et Impera este utilizată în sortarea rapidă. </a:t>
            </a:r>
          </a:p>
          <a:p>
            <a:pPr marL="0" indent="0">
              <a:buNone/>
            </a:pPr>
            <a:r>
              <a:rPr lang="pt-BR" altLang="ro-RO" dirty="0"/>
              <a:t>Ideea algoritmului:</a:t>
            </a:r>
          </a:p>
          <a:p>
            <a:pPr marL="0" indent="0">
              <a:buNone/>
            </a:pPr>
            <a:r>
              <a:rPr lang="ro-RO" altLang="ro-RO" dirty="0"/>
              <a:t>1. </a:t>
            </a:r>
            <a:r>
              <a:rPr lang="ro-RO" altLang="ro-RO" b="1" dirty="0"/>
              <a:t>Se alege o valoare pivot</a:t>
            </a:r>
            <a:r>
              <a:rPr lang="ro-RO" altLang="ro-RO" dirty="0"/>
              <a:t>. Se ia valoarea </a:t>
            </a:r>
            <a:r>
              <a:rPr lang="en-US" altLang="ro-RO" dirty="0" err="1" smtClean="0"/>
              <a:t>primului</a:t>
            </a:r>
            <a:r>
              <a:rPr lang="en-US" altLang="ro-RO" dirty="0" smtClean="0"/>
              <a:t> element</a:t>
            </a:r>
            <a:r>
              <a:rPr lang="ro-RO" altLang="ro-RO" dirty="0" smtClean="0"/>
              <a:t> </a:t>
            </a:r>
            <a:r>
              <a:rPr lang="ro-RO" altLang="ro-RO" dirty="0"/>
              <a:t>ca valoare pivot, dar poate fi oricare altă </a:t>
            </a:r>
            <a:r>
              <a:rPr lang="ro-RO" altLang="ro-RO" dirty="0" smtClean="0"/>
              <a:t>valoare.</a:t>
            </a:r>
            <a:endParaRPr lang="ro-RO" altLang="ro-RO" dirty="0"/>
          </a:p>
          <a:p>
            <a:pPr marL="0" indent="0">
              <a:buNone/>
            </a:pPr>
            <a:r>
              <a:rPr lang="ro-RO" altLang="ro-RO" dirty="0" smtClean="0"/>
              <a:t>2.  </a:t>
            </a:r>
            <a:r>
              <a:rPr lang="ro-RO" altLang="ro-RO" b="1" dirty="0" err="1" smtClean="0"/>
              <a:t>Partiţionare</a:t>
            </a:r>
            <a:r>
              <a:rPr lang="en-US" altLang="ro-RO" b="1" dirty="0"/>
              <a:t>.</a:t>
            </a:r>
            <a:r>
              <a:rPr lang="ro-RO" altLang="ro-RO" b="1" dirty="0"/>
              <a:t> </a:t>
            </a:r>
            <a:r>
              <a:rPr lang="ro-RO" altLang="ro-RO" dirty="0"/>
              <a:t>Se rearanjează elementele în </a:t>
            </a:r>
            <a:r>
              <a:rPr lang="ro-RO" altLang="ro-RO" dirty="0" err="1"/>
              <a:t>aşa</a:t>
            </a:r>
            <a:r>
              <a:rPr lang="ro-RO" altLang="ro-RO" dirty="0"/>
              <a:t> fel încât, toate elementele care sunt mai mari decât pivotul merg în partea dreaptă a </a:t>
            </a:r>
            <a:r>
              <a:rPr lang="ro-RO" altLang="ro-RO" dirty="0" smtClean="0"/>
              <a:t>tabloului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iar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mai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mici</a:t>
            </a:r>
            <a:r>
              <a:rPr lang="en-US" altLang="ro-RO" dirty="0" smtClean="0"/>
              <a:t> se </a:t>
            </a:r>
            <a:r>
              <a:rPr lang="en-US" altLang="ro-RO" dirty="0" err="1" smtClean="0"/>
              <a:t>vor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gasi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stanga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pivotului</a:t>
            </a:r>
            <a:r>
              <a:rPr lang="ro-RO" altLang="ro-RO" dirty="0" smtClean="0"/>
              <a:t>. </a:t>
            </a:r>
            <a:endParaRPr lang="en-US" altLang="ro-RO" dirty="0" smtClean="0"/>
          </a:p>
          <a:p>
            <a:pPr marL="0" indent="0">
              <a:buNone/>
            </a:pPr>
            <a:r>
              <a:rPr lang="ro-RO" altLang="ro-RO" dirty="0" smtClean="0"/>
              <a:t>Valorile </a:t>
            </a:r>
            <a:r>
              <a:rPr lang="ro-RO" altLang="ro-RO" dirty="0"/>
              <a:t>egale cu pivotul pot sta în orice parte a tabloului. În plus, tabloul poate fi </a:t>
            </a:r>
            <a:r>
              <a:rPr lang="ro-RO" altLang="ro-RO" dirty="0" err="1"/>
              <a:t>împărţit</a:t>
            </a:r>
            <a:r>
              <a:rPr lang="ro-RO" altLang="ro-RO" dirty="0"/>
              <a:t> în </a:t>
            </a:r>
            <a:r>
              <a:rPr lang="ro-RO" altLang="ro-RO" dirty="0" err="1"/>
              <a:t>părţi</a:t>
            </a:r>
            <a:r>
              <a:rPr lang="ro-RO" altLang="ro-RO" dirty="0"/>
              <a:t> care nu au </a:t>
            </a:r>
            <a:r>
              <a:rPr lang="ro-RO" altLang="ro-RO" dirty="0" err="1"/>
              <a:t>aceeaşi</a:t>
            </a:r>
            <a:r>
              <a:rPr lang="ro-RO" altLang="ro-RO" dirty="0"/>
              <a:t> dimensiune (nu sunt egale).</a:t>
            </a:r>
          </a:p>
          <a:p>
            <a:pPr marL="0" indent="0">
              <a:buNone/>
            </a:pPr>
            <a:r>
              <a:rPr lang="ro-RO" altLang="ro-RO" dirty="0"/>
              <a:t>3. </a:t>
            </a:r>
            <a:r>
              <a:rPr lang="ro-RO" altLang="ro-RO" b="1" dirty="0"/>
              <a:t>Se sortează amândouă părţile</a:t>
            </a:r>
            <a:r>
              <a:rPr lang="ro-RO" altLang="ro-RO" dirty="0"/>
              <a:t>.se aplică recursiv algoritmul de sortare rapidă în partea stângă </a:t>
            </a:r>
            <a:r>
              <a:rPr lang="ro-RO" altLang="ro-RO" dirty="0" err="1"/>
              <a:t>şi</a:t>
            </a:r>
            <a:r>
              <a:rPr lang="ro-RO" altLang="ro-RO" dirty="0"/>
              <a:t> în partea dreaptă.</a:t>
            </a:r>
            <a:endParaRPr lang="ro-RO" altLang="ro-RO" b="1" dirty="0"/>
          </a:p>
          <a:p>
            <a:endParaRPr lang="ro-RO" dirty="0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410672" cy="644650"/>
          </a:xfrm>
        </p:spPr>
        <p:txBody>
          <a:bodyPr/>
          <a:lstStyle/>
          <a:p>
            <a:r>
              <a:rPr lang="en-AU" b="1" dirty="0" err="1"/>
              <a:t>Sortarea</a:t>
            </a:r>
            <a:r>
              <a:rPr lang="en-AU" b="1" dirty="0"/>
              <a:t> </a:t>
            </a:r>
            <a:r>
              <a:rPr lang="en-AU" b="1" dirty="0" err="1"/>
              <a:t>rapidă</a:t>
            </a:r>
            <a:r>
              <a:rPr lang="en-AU" b="1" dirty="0"/>
              <a:t> (Quick Sort)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734618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47" y="216554"/>
            <a:ext cx="7900539" cy="66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875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Quicksort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945201" y="1196752"/>
            <a:ext cx="6591985" cy="3777622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#include &lt;</a:t>
            </a:r>
            <a:r>
              <a:rPr lang="ro-RO" sz="1400" b="1" dirty="0" err="1">
                <a:latin typeface="Constantia" panose="02030602050306030303" pitchFamily="18" charset="0"/>
              </a:rPr>
              <a:t>iostream</a:t>
            </a:r>
            <a:r>
              <a:rPr lang="ro-RO" sz="1400" b="1" dirty="0">
                <a:latin typeface="Constantia" panose="02030602050306030303" pitchFamily="18" charset="0"/>
              </a:rPr>
              <a:t>&gt;</a:t>
            </a:r>
          </a:p>
          <a:p>
            <a:pPr marL="0" indent="0">
              <a:buNone/>
            </a:pPr>
            <a:r>
              <a:rPr lang="ro-RO" sz="1400" b="1" dirty="0" err="1" smtClean="0">
                <a:latin typeface="Constantia" panose="02030602050306030303" pitchFamily="18" charset="0"/>
              </a:rPr>
              <a:t>using</a:t>
            </a:r>
            <a:r>
              <a:rPr lang="ro-RO" sz="1400" b="1" dirty="0" smtClean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namespace</a:t>
            </a: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std</a:t>
            </a:r>
            <a:r>
              <a:rPr lang="ro-RO" sz="1400" b="1" dirty="0">
                <a:latin typeface="Constantia" panose="02030602050306030303" pitchFamily="18" charset="0"/>
              </a:rPr>
              <a:t>;</a:t>
            </a:r>
          </a:p>
          <a:p>
            <a:pPr marL="0" indent="0">
              <a:buNone/>
            </a:pPr>
            <a:r>
              <a:rPr lang="ro-RO" sz="1400" b="1" dirty="0" err="1">
                <a:latin typeface="Constantia" panose="02030602050306030303" pitchFamily="18" charset="0"/>
              </a:rPr>
              <a:t>int</a:t>
            </a:r>
            <a:r>
              <a:rPr lang="ro-RO" sz="1400" b="1" dirty="0">
                <a:latin typeface="Constantia" panose="02030602050306030303" pitchFamily="18" charset="0"/>
              </a:rPr>
              <a:t> v[100],n</a:t>
            </a:r>
            <a:r>
              <a:rPr lang="ro-RO" sz="1400" b="1" dirty="0" smtClean="0">
                <a:latin typeface="Constantia" panose="02030602050306030303" pitchFamily="18" charset="0"/>
              </a:rPr>
              <a:t>;</a:t>
            </a:r>
            <a:endParaRPr lang="en-US" sz="1400" b="1" dirty="0" smtClean="0"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void </a:t>
            </a:r>
            <a:r>
              <a:rPr lang="en-US" sz="1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sch</a:t>
            </a:r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 </a:t>
            </a:r>
            <a:r>
              <a:rPr lang="en-US" sz="1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</a:t>
            </a:r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&amp;a, </a:t>
            </a:r>
            <a:r>
              <a:rPr lang="en-US" sz="1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</a:t>
            </a:r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&amp;b)</a:t>
            </a:r>
          </a:p>
          <a:p>
            <a:pPr marL="0" indent="0">
              <a:buNone/>
            </a:pPr>
            <a:r>
              <a:rPr lang="en-US" sz="1400" b="1" dirty="0" smtClean="0">
                <a:latin typeface="Constantia" panose="02030602050306030303" pitchFamily="18" charset="0"/>
              </a:rPr>
              <a:t>{ </a:t>
            </a:r>
            <a:r>
              <a:rPr lang="en-US" sz="1400" b="1" dirty="0" err="1" smtClean="0">
                <a:latin typeface="Constantia" panose="02030602050306030303" pitchFamily="18" charset="0"/>
              </a:rPr>
              <a:t>int</a:t>
            </a:r>
            <a:r>
              <a:rPr lang="en-US" sz="1400" b="1" dirty="0" smtClean="0">
                <a:latin typeface="Constantia" panose="02030602050306030303" pitchFamily="18" charset="0"/>
              </a:rPr>
              <a:t> aux=a;</a:t>
            </a:r>
          </a:p>
          <a:p>
            <a:pPr marL="0" indent="0">
              <a:buNone/>
            </a:pPr>
            <a:r>
              <a:rPr lang="en-US" sz="1400" b="1" dirty="0" smtClean="0">
                <a:latin typeface="Constantia" panose="02030602050306030303" pitchFamily="18" charset="0"/>
              </a:rPr>
              <a:t>a=b;  b=aux; }</a:t>
            </a:r>
            <a:endParaRPr lang="ro-RO" sz="1400" b="1" dirty="0"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//</a:t>
            </a:r>
            <a:r>
              <a:rPr lang="ro-RO" sz="1400" b="1" dirty="0" err="1">
                <a:latin typeface="Constantia" panose="02030602050306030303" pitchFamily="18" charset="0"/>
              </a:rPr>
              <a:t>Pozitionare</a:t>
            </a:r>
            <a:endParaRPr lang="ro-RO" sz="1400" b="1" dirty="0"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poz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s,int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d)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{</a:t>
            </a:r>
            <a:r>
              <a:rPr lang="ro-RO" sz="1400" b="1" dirty="0" err="1">
                <a:latin typeface="Constantia" panose="02030602050306030303" pitchFamily="18" charset="0"/>
              </a:rPr>
              <a:t>int</a:t>
            </a: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pivot,aux</a:t>
            </a:r>
            <a:r>
              <a:rPr lang="ro-RO" sz="1400" b="1" dirty="0">
                <a:latin typeface="Constantia" panose="02030602050306030303" pitchFamily="18" charset="0"/>
              </a:rPr>
              <a:t>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pivot=v[s];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while</a:t>
            </a:r>
            <a:r>
              <a:rPr lang="ro-RO" sz="1400" b="1" dirty="0">
                <a:latin typeface="Constantia" panose="02030602050306030303" pitchFamily="18" charset="0"/>
              </a:rPr>
              <a:t> (s&lt;d)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{ </a:t>
            </a:r>
            <a:r>
              <a:rPr lang="ro-RO" sz="1400" b="1" dirty="0" err="1">
                <a:latin typeface="Constantia" panose="02030602050306030303" pitchFamily="18" charset="0"/>
              </a:rPr>
              <a:t>if</a:t>
            </a:r>
            <a:r>
              <a:rPr lang="ro-RO" sz="1400" b="1" dirty="0">
                <a:latin typeface="Constantia" panose="02030602050306030303" pitchFamily="18" charset="0"/>
              </a:rPr>
              <a:t> (v[s]&gt;v[d]) </a:t>
            </a:r>
            <a:r>
              <a:rPr lang="en-US" sz="1400" b="1" dirty="0" err="1" smtClean="0">
                <a:latin typeface="Constantia" panose="02030602050306030303" pitchFamily="18" charset="0"/>
              </a:rPr>
              <a:t>sch</a:t>
            </a:r>
            <a:r>
              <a:rPr lang="ro-RO" sz="1400" b="1" dirty="0" smtClean="0">
                <a:latin typeface="Constantia" panose="02030602050306030303" pitchFamily="18" charset="0"/>
              </a:rPr>
              <a:t>(v[s</a:t>
            </a:r>
            <a:r>
              <a:rPr lang="ro-RO" sz="1400" b="1" dirty="0">
                <a:latin typeface="Constantia" panose="02030602050306030303" pitchFamily="18" charset="0"/>
              </a:rPr>
              <a:t>],v[d]);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 </a:t>
            </a:r>
            <a:r>
              <a:rPr lang="ro-RO" sz="1400" b="1" dirty="0" err="1">
                <a:latin typeface="Constantia" panose="02030602050306030303" pitchFamily="18" charset="0"/>
              </a:rPr>
              <a:t>if</a:t>
            </a:r>
            <a:r>
              <a:rPr lang="ro-RO" sz="1400" b="1" dirty="0">
                <a:latin typeface="Constantia" panose="02030602050306030303" pitchFamily="18" charset="0"/>
              </a:rPr>
              <a:t> (v[s]==pivot) d--;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 </a:t>
            </a:r>
            <a:r>
              <a:rPr lang="ro-RO" sz="1400" b="1" dirty="0" err="1">
                <a:latin typeface="Constantia" panose="02030602050306030303" pitchFamily="18" charset="0"/>
              </a:rPr>
              <a:t>else</a:t>
            </a:r>
            <a:r>
              <a:rPr lang="ro-RO" sz="1400" b="1" dirty="0">
                <a:latin typeface="Constantia" panose="02030602050306030303" pitchFamily="18" charset="0"/>
              </a:rPr>
              <a:t>   </a:t>
            </a:r>
            <a:r>
              <a:rPr lang="ro-RO" sz="1400" b="1" dirty="0" smtClean="0">
                <a:latin typeface="Constantia" panose="02030602050306030303" pitchFamily="18" charset="0"/>
              </a:rPr>
              <a:t>  </a:t>
            </a:r>
            <a:r>
              <a:rPr lang="ro-RO" sz="1400" b="1" dirty="0">
                <a:latin typeface="Constantia" panose="02030602050306030303" pitchFamily="18" charset="0"/>
              </a:rPr>
              <a:t>s</a:t>
            </a:r>
            <a:r>
              <a:rPr lang="ro-RO" sz="1400" b="1" dirty="0" smtClean="0">
                <a:latin typeface="Constantia" panose="02030602050306030303" pitchFamily="18" charset="0"/>
              </a:rPr>
              <a:t>++;  }</a:t>
            </a:r>
            <a:endParaRPr lang="en-US" sz="1400" b="1" dirty="0" smtClean="0"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o-RO" sz="1400" b="1" dirty="0" err="1" smtClean="0">
                <a:latin typeface="Constantia" panose="02030602050306030303" pitchFamily="18" charset="0"/>
              </a:rPr>
              <a:t>return</a:t>
            </a:r>
            <a:r>
              <a:rPr lang="ro-RO" sz="1400" b="1" dirty="0" smtClean="0">
                <a:latin typeface="Constantia" panose="02030602050306030303" pitchFamily="18" charset="0"/>
              </a:rPr>
              <a:t> </a:t>
            </a:r>
            <a:r>
              <a:rPr lang="ro-RO" sz="1400" b="1" dirty="0">
                <a:latin typeface="Constantia" panose="02030602050306030303" pitchFamily="18" charset="0"/>
              </a:rPr>
              <a:t>s;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}</a:t>
            </a:r>
          </a:p>
          <a:p>
            <a:pPr marL="0" indent="0">
              <a:buNone/>
            </a:pPr>
            <a:r>
              <a:rPr lang="ro-RO" sz="1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void</a:t>
            </a:r>
            <a:r>
              <a:rPr lang="ro-RO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quickSort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s,int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d)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{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if</a:t>
            </a:r>
            <a:r>
              <a:rPr lang="ro-RO" sz="1400" b="1" dirty="0">
                <a:latin typeface="Constantia" panose="02030602050306030303" pitchFamily="18" charset="0"/>
              </a:rPr>
              <a:t> (s&lt;d) 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{  </a:t>
            </a:r>
            <a:r>
              <a:rPr lang="ro-RO" sz="1400" b="1" dirty="0" err="1">
                <a:latin typeface="Constantia" panose="02030602050306030303" pitchFamily="18" charset="0"/>
              </a:rPr>
              <a:t>int</a:t>
            </a:r>
            <a:r>
              <a:rPr lang="ro-RO" sz="1400" b="1" dirty="0">
                <a:latin typeface="Constantia" panose="02030602050306030303" pitchFamily="18" charset="0"/>
              </a:rPr>
              <a:t> k=</a:t>
            </a:r>
            <a:r>
              <a:rPr lang="ro-RO" sz="1400" b="1" dirty="0" err="1">
                <a:latin typeface="Constantia" panose="02030602050306030303" pitchFamily="18" charset="0"/>
              </a:rPr>
              <a:t>poz</a:t>
            </a:r>
            <a:r>
              <a:rPr lang="ro-RO" sz="1400" b="1" dirty="0">
                <a:latin typeface="Constantia" panose="02030602050306030303" pitchFamily="18" charset="0"/>
              </a:rPr>
              <a:t>(</a:t>
            </a:r>
            <a:r>
              <a:rPr lang="ro-RO" sz="1400" b="1" dirty="0" err="1">
                <a:latin typeface="Constantia" panose="02030602050306030303" pitchFamily="18" charset="0"/>
              </a:rPr>
              <a:t>s,d</a:t>
            </a:r>
            <a:r>
              <a:rPr lang="ro-RO" sz="1400" b="1" dirty="0">
                <a:latin typeface="Constantia" panose="02030602050306030303" pitchFamily="18" charset="0"/>
              </a:rPr>
              <a:t>);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   </a:t>
            </a:r>
            <a:r>
              <a:rPr lang="ro-RO" sz="1400" b="1" dirty="0" err="1">
                <a:latin typeface="Constantia" panose="02030602050306030303" pitchFamily="18" charset="0"/>
              </a:rPr>
              <a:t>quickSort</a:t>
            </a:r>
            <a:r>
              <a:rPr lang="ro-RO" sz="1400" b="1" dirty="0">
                <a:latin typeface="Constantia" panose="02030602050306030303" pitchFamily="18" charset="0"/>
              </a:rPr>
              <a:t>(s,k-1);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   </a:t>
            </a:r>
            <a:r>
              <a:rPr lang="ro-RO" sz="1400" b="1" dirty="0" err="1">
                <a:latin typeface="Constantia" panose="02030602050306030303" pitchFamily="18" charset="0"/>
              </a:rPr>
              <a:t>quickSort</a:t>
            </a:r>
            <a:r>
              <a:rPr lang="ro-RO" sz="1400" b="1" dirty="0">
                <a:latin typeface="Constantia" panose="02030602050306030303" pitchFamily="18" charset="0"/>
              </a:rPr>
              <a:t>(k+1,d);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  }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}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m</a:t>
            </a:r>
            <a:r>
              <a:rPr lang="ro-RO" sz="1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ain</a:t>
            </a:r>
            <a:r>
              <a:rPr lang="ro-RO"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()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{</a:t>
            </a:r>
            <a:r>
              <a:rPr lang="ro-RO" sz="1400" b="1" dirty="0" err="1">
                <a:latin typeface="Constantia" panose="02030602050306030303" pitchFamily="18" charset="0"/>
              </a:rPr>
              <a:t>int</a:t>
            </a:r>
            <a:r>
              <a:rPr lang="ro-RO" sz="1400" b="1" dirty="0">
                <a:latin typeface="Constantia" panose="02030602050306030303" pitchFamily="18" charset="0"/>
              </a:rPr>
              <a:t> i;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cout</a:t>
            </a:r>
            <a:r>
              <a:rPr lang="ro-RO" sz="1400" b="1" dirty="0">
                <a:latin typeface="Constantia" panose="02030602050306030303" pitchFamily="18" charset="0"/>
              </a:rPr>
              <a:t>&lt;&lt;"n=";cin&gt;&gt;n;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for(i=1;i&lt;=</a:t>
            </a:r>
            <a:r>
              <a:rPr lang="ro-RO" sz="1400" b="1" dirty="0" err="1">
                <a:latin typeface="Constantia" panose="02030602050306030303" pitchFamily="18" charset="0"/>
              </a:rPr>
              <a:t>n;i</a:t>
            </a:r>
            <a:r>
              <a:rPr lang="ro-RO" sz="1400" b="1" dirty="0">
                <a:latin typeface="Constantia" panose="02030602050306030303" pitchFamily="18" charset="0"/>
              </a:rPr>
              <a:t>++) { </a:t>
            </a:r>
            <a:r>
              <a:rPr lang="ro-RO" sz="1400" b="1" dirty="0" err="1">
                <a:latin typeface="Constantia" panose="02030602050306030303" pitchFamily="18" charset="0"/>
              </a:rPr>
              <a:t>cout</a:t>
            </a:r>
            <a:r>
              <a:rPr lang="ro-RO" sz="1400" b="1" dirty="0">
                <a:latin typeface="Constantia" panose="02030602050306030303" pitchFamily="18" charset="0"/>
              </a:rPr>
              <a:t>&lt;&lt;"v["&lt;&lt;i&lt;&lt;"]="; cin&gt;&gt;v[i]; } 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</a:t>
            </a:r>
            <a:r>
              <a:rPr lang="ro-RO" sz="1400" b="1" dirty="0" err="1">
                <a:latin typeface="Constantia" panose="02030602050306030303" pitchFamily="18" charset="0"/>
              </a:rPr>
              <a:t>quickSort</a:t>
            </a:r>
            <a:r>
              <a:rPr lang="ro-RO" sz="1400" b="1" dirty="0">
                <a:latin typeface="Constantia" panose="02030602050306030303" pitchFamily="18" charset="0"/>
              </a:rPr>
              <a:t>(1,n); 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 for(i=1;i&lt;=</a:t>
            </a:r>
            <a:r>
              <a:rPr lang="ro-RO" sz="1400" b="1" dirty="0" err="1">
                <a:latin typeface="Constantia" panose="02030602050306030303" pitchFamily="18" charset="0"/>
              </a:rPr>
              <a:t>n;i</a:t>
            </a:r>
            <a:r>
              <a:rPr lang="ro-RO" sz="1400" b="1" dirty="0">
                <a:latin typeface="Constantia" panose="02030602050306030303" pitchFamily="18" charset="0"/>
              </a:rPr>
              <a:t>++) </a:t>
            </a:r>
            <a:r>
              <a:rPr lang="ro-RO" sz="1400" b="1" dirty="0" err="1">
                <a:latin typeface="Constantia" panose="02030602050306030303" pitchFamily="18" charset="0"/>
              </a:rPr>
              <a:t>cout</a:t>
            </a:r>
            <a:r>
              <a:rPr lang="ro-RO" sz="1400" b="1" dirty="0">
                <a:latin typeface="Constantia" panose="02030602050306030303" pitchFamily="18" charset="0"/>
              </a:rPr>
              <a:t>&lt;&lt;v[i]&lt;&lt;" ";</a:t>
            </a:r>
          </a:p>
          <a:p>
            <a:pPr marL="0" indent="0">
              <a:buNone/>
            </a:pPr>
            <a:r>
              <a:rPr lang="ro-RO" sz="1400" b="1" dirty="0">
                <a:latin typeface="Constantia" panose="02030602050306030303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00552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58775" y="333375"/>
            <a:ext cx="1985045" cy="674688"/>
          </a:xfrm>
          <a:prstGeom prst="roundRect">
            <a:avLst>
              <a:gd name="adj" fmla="val 50000"/>
            </a:avLst>
          </a:prstGeom>
          <a:solidFill>
            <a:srgbClr val="8D72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CD8E27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rgbClr val="FFFFCC"/>
                </a:solidFill>
                <a:latin typeface="Comic Sans MS" panose="030F0702030302020204" pitchFamily="66" charset="0"/>
              </a:rPr>
              <a:t>Legenda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19666" y="1003403"/>
            <a:ext cx="83899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 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Atunci când lumea a fost creată,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en-US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dintr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-un templu din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Benares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(India) le-au fost dăruite 3 ace de diamant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64 discuri de aur.</a:t>
            </a:r>
            <a:r>
              <a:rPr lang="ro-RO" altLang="ro-RO" sz="16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47563" y="2195945"/>
            <a:ext cx="813593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li s-a poruncit să depună pe acul din stânga toate discurile, în ordine  descrescătoare a diametrelor, apoi să mute întregul turn astfel format pe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mijloc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folosind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dreapta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ca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intermediar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mutând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câte un disc odată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fără a pune un disc mai mare peste un disc mai mic.</a:t>
            </a:r>
          </a:p>
          <a:p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În conformitate cu legenda, Dumnezeu le-a zis oamenilor: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331913" y="5991051"/>
            <a:ext cx="63007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”Când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veţi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termina de mutat turnul, atunci lumea se va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sfârşi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!”</a:t>
            </a:r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grpSp>
        <p:nvGrpSpPr>
          <p:cNvPr id="2" name="Grupare 1"/>
          <p:cNvGrpSpPr/>
          <p:nvPr/>
        </p:nvGrpSpPr>
        <p:grpSpPr>
          <a:xfrm>
            <a:off x="2051720" y="4490864"/>
            <a:ext cx="4508500" cy="1296987"/>
            <a:chOff x="1792288" y="4046364"/>
            <a:chExt cx="4508500" cy="1296987"/>
          </a:xfrm>
        </p:grpSpPr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2627313" y="5343351"/>
              <a:ext cx="3673475" cy="0"/>
            </a:xfrm>
            <a:prstGeom prst="line">
              <a:avLst/>
            </a:prstGeom>
            <a:noFill/>
            <a:ln w="7620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2627313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4356100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6300788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1792288" y="5149676"/>
              <a:ext cx="1655762" cy="144463"/>
            </a:xfrm>
            <a:prstGeom prst="roundRect">
              <a:avLst>
                <a:gd name="adj" fmla="val 16667"/>
              </a:avLst>
            </a:prstGeom>
            <a:solidFill>
              <a:srgbClr val="F4081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2" name="AutoShape 13"/>
            <p:cNvSpPr>
              <a:spLocks noChangeArrowheads="1"/>
            </p:cNvSpPr>
            <p:nvPr/>
          </p:nvSpPr>
          <p:spPr bwMode="auto">
            <a:xfrm>
              <a:off x="1952625" y="4994101"/>
              <a:ext cx="1335088" cy="144463"/>
            </a:xfrm>
            <a:prstGeom prst="roundRect">
              <a:avLst>
                <a:gd name="adj" fmla="val 16667"/>
              </a:avLst>
            </a:prstGeom>
            <a:solidFill>
              <a:srgbClr val="3328C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2084388" y="4838526"/>
              <a:ext cx="1052512" cy="150813"/>
            </a:xfrm>
            <a:prstGeom prst="roundRect">
              <a:avLst>
                <a:gd name="adj" fmla="val 16667"/>
              </a:avLst>
            </a:prstGeom>
            <a:solidFill>
              <a:srgbClr val="3EB73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2262188" y="4684539"/>
              <a:ext cx="731837" cy="153987"/>
            </a:xfrm>
            <a:prstGeom prst="roundRect">
              <a:avLst>
                <a:gd name="adj" fmla="val 16667"/>
              </a:avLst>
            </a:prstGeom>
            <a:solidFill>
              <a:srgbClr val="F7CE3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2373313" y="4528964"/>
              <a:ext cx="509587" cy="144462"/>
            </a:xfrm>
            <a:prstGeom prst="roundRect">
              <a:avLst>
                <a:gd name="adj" fmla="val 16667"/>
              </a:avLst>
            </a:prstGeom>
            <a:solidFill>
              <a:srgbClr val="8C7E9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</p:grpSp>
    </p:spTree>
    <p:extLst>
      <p:ext uri="{BB962C8B-B14F-4D97-AF65-F5344CB8AC3E}">
        <p14:creationId xmlns:p14="http://schemas.microsoft.com/office/powerpoint/2010/main" val="4072417213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/>
              <a:t>Problema turnurilor din Hanoi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ro-RO"/>
              <a:t>Se dau 3 tije şi n discuri, situate iniţial pe tija 1, poziţionate de sus în jos în ordinea crescătoare a diametrelor, ca în figura alăturată. </a:t>
            </a:r>
            <a:endParaRPr lang="en-US" altLang="ro-RO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1752600" y="3962400"/>
            <a:ext cx="5791200" cy="205740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3613150" y="4291013"/>
            <a:ext cx="3203575" cy="1701800"/>
            <a:chOff x="858" y="2982"/>
            <a:chExt cx="3240" cy="1722"/>
          </a:xfrm>
        </p:grpSpPr>
        <p:grpSp>
          <p:nvGrpSpPr>
            <p:cNvPr id="49159" name="Group 7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49160" name="AutoShape 8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chemeClr val="accent1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49161" name="Rectangle 9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49162" name="Group 10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49163" name="Group 11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49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5" name="AutoShape 1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6" name="Group 14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49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8" name="AutoShape 1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9" name="Group 17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49170" name="Rectangle 1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71" name="AutoShape 1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49173" name="AutoShape 21"/>
          <p:cNvSpPr>
            <a:spLocks noChangeArrowheads="1"/>
          </p:cNvSpPr>
          <p:nvPr/>
        </p:nvSpPr>
        <p:spPr bwMode="auto">
          <a:xfrm>
            <a:off x="4114800" y="4419600"/>
            <a:ext cx="449263" cy="139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F095F7"/>
            </a:solidFill>
            <a:round/>
            <a:headEnd/>
            <a:tailEnd/>
          </a:ln>
        </p:spPr>
        <p:txBody>
          <a:bodyPr/>
          <a:lstStyle/>
          <a:p>
            <a:endParaRPr lang="ro-RO" altLang="ro-RO">
              <a:solidFill>
                <a:srgbClr val="009900"/>
              </a:solidFill>
            </a:endParaRPr>
          </a:p>
        </p:txBody>
      </p:sp>
      <p:sp>
        <p:nvSpPr>
          <p:cNvPr id="49174" name="AutoShape 22"/>
          <p:cNvSpPr>
            <a:spLocks noChangeArrowheads="1"/>
          </p:cNvSpPr>
          <p:nvPr/>
        </p:nvSpPr>
        <p:spPr bwMode="auto">
          <a:xfrm>
            <a:off x="4038600" y="4572000"/>
            <a:ext cx="557213" cy="141288"/>
          </a:xfrm>
          <a:prstGeom prst="roundRect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5" name="AutoShape 23"/>
          <p:cNvSpPr>
            <a:spLocks noChangeArrowheads="1"/>
          </p:cNvSpPr>
          <p:nvPr/>
        </p:nvSpPr>
        <p:spPr bwMode="auto">
          <a:xfrm>
            <a:off x="3962400" y="5181600"/>
            <a:ext cx="652463" cy="150813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3886200" y="5334000"/>
            <a:ext cx="795338" cy="1492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>
            <a:off x="3832225" y="5486400"/>
            <a:ext cx="938213" cy="1444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4038600" y="48006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9180" name="AutoShape 28"/>
          <p:cNvSpPr>
            <a:spLocks/>
          </p:cNvSpPr>
          <p:nvPr/>
        </p:nvSpPr>
        <p:spPr bwMode="auto">
          <a:xfrm>
            <a:off x="3505200" y="44196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o-RO" altLang="ro-RO">
              <a:solidFill>
                <a:schemeClr val="bg1"/>
              </a:solidFill>
            </a:endParaRP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2438400" y="4876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sz="1400">
                <a:solidFill>
                  <a:schemeClr val="bg1"/>
                </a:solidFill>
              </a:rPr>
              <a:t>n discuri</a:t>
            </a:r>
            <a:endParaRPr lang="en-US" altLang="ro-RO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7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altLang="ro-RO" sz="2800"/>
              <a:t>Problema constă în mutarea discurilor pe tija 2 prin intermediul tijei 3, cu următoarele restricţii:</a:t>
            </a:r>
          </a:p>
          <a:p>
            <a:pPr>
              <a:buFontTx/>
              <a:buChar char="-"/>
            </a:pPr>
            <a:r>
              <a:rPr lang="ro-RO" altLang="ro-RO" sz="2800"/>
              <a:t>la fiecare mutare se deplasează un singur disc;</a:t>
            </a:r>
          </a:p>
          <a:p>
            <a:pPr>
              <a:buFontTx/>
              <a:buChar char="-"/>
            </a:pPr>
            <a:r>
              <a:rPr lang="ro-RO" altLang="ro-RO" sz="2800"/>
              <a:t>discurile se mută numai de pe o tijă pe alta;</a:t>
            </a:r>
          </a:p>
          <a:p>
            <a:pPr>
              <a:buFontTx/>
              <a:buChar char="-"/>
            </a:pPr>
            <a:r>
              <a:rPr lang="ro-RO" altLang="ro-RO" sz="2800"/>
              <a:t>un disc cu diametru mai mare nu poate fi aşezat peste un disc cu diametru mai mic.</a:t>
            </a:r>
            <a:endParaRPr lang="en-US" altLang="ro-RO" sz="2800"/>
          </a:p>
          <a:p>
            <a:endParaRPr lang="en-US" altLang="ro-RO" sz="2800"/>
          </a:p>
        </p:txBody>
      </p:sp>
    </p:spTree>
    <p:extLst>
      <p:ext uri="{BB962C8B-B14F-4D97-AF65-F5344CB8AC3E}">
        <p14:creationId xmlns:p14="http://schemas.microsoft.com/office/powerpoint/2010/main" val="23189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ro-RO"/>
              <a:t>Rezolvare:</a:t>
            </a:r>
            <a:endParaRPr lang="en-US" altLang="ro-RO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524000"/>
            <a:ext cx="7999040" cy="4114800"/>
          </a:xfrm>
        </p:spPr>
        <p:txBody>
          <a:bodyPr/>
          <a:lstStyle/>
          <a:p>
            <a:endParaRPr lang="pt-BR" altLang="ro-RO" sz="2800" dirty="0"/>
          </a:p>
          <a:p>
            <a:r>
              <a:rPr lang="pt-BR" altLang="ro-RO" sz="2800" dirty="0"/>
              <a:t>Daca </a:t>
            </a:r>
            <a:r>
              <a:rPr lang="pt-BR" altLang="ro-RO" sz="2800" b="1" dirty="0"/>
              <a:t>n=1</a:t>
            </a:r>
            <a:r>
              <a:rPr lang="pt-BR" altLang="ro-RO" sz="2800" dirty="0"/>
              <a:t> se face mutarea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pt-BR" altLang="ro-RO" sz="2800" dirty="0" smtClean="0"/>
              <a:t>, </a:t>
            </a:r>
            <a:r>
              <a:rPr lang="pt-BR" altLang="ro-RO" sz="2800" dirty="0"/>
              <a:t>adica </a:t>
            </a:r>
            <a:r>
              <a:rPr lang="ro-RO" altLang="ro-RO" sz="2800" dirty="0"/>
              <a:t> 2</a:t>
            </a:r>
            <a:r>
              <a:rPr lang="ro-RO" altLang="ro-RO" sz="2800" baseline="30000" dirty="0"/>
              <a:t>1</a:t>
            </a:r>
            <a:r>
              <a:rPr lang="ro-RO" altLang="ro-RO" sz="2800" dirty="0"/>
              <a:t>-1=1 mutare, </a:t>
            </a:r>
            <a:r>
              <a:rPr lang="ro-RO" altLang="ro-RO" sz="2800" dirty="0" err="1"/>
              <a:t>cand</a:t>
            </a:r>
            <a:r>
              <a:rPr lang="ro-RO" altLang="ro-RO" sz="2800" dirty="0"/>
              <a:t> </a:t>
            </a:r>
            <a:r>
              <a:rPr lang="pt-BR" altLang="ro-RO" sz="2800" dirty="0"/>
              <a:t>se muta discul de pe tija </a:t>
            </a:r>
            <a:r>
              <a:rPr lang="ro-RO" altLang="ro-RO" sz="2800" dirty="0"/>
              <a:t>1</a:t>
            </a:r>
            <a:r>
              <a:rPr lang="pt-BR" altLang="ro-RO" sz="2800" b="1" dirty="0"/>
              <a:t> </a:t>
            </a:r>
            <a:r>
              <a:rPr lang="pt-BR" altLang="ro-RO" sz="2800" dirty="0"/>
              <a:t>pe </a:t>
            </a:r>
            <a:r>
              <a:rPr lang="pt-BR" altLang="ro-RO" sz="2800"/>
              <a:t>tija </a:t>
            </a:r>
            <a:r>
              <a:rPr lang="pt-BR" altLang="ro-RO" sz="2800" smtClean="0"/>
              <a:t>2</a:t>
            </a:r>
            <a:r>
              <a:rPr lang="pt-BR" altLang="ro-RO" sz="2800" b="1" smtClean="0"/>
              <a:t>.</a:t>
            </a:r>
            <a:endParaRPr lang="en-US" altLang="ro-RO" sz="2800" dirty="0"/>
          </a:p>
        </p:txBody>
      </p: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1981200" y="4648200"/>
            <a:ext cx="2057400" cy="1092200"/>
            <a:chOff x="630" y="390"/>
            <a:chExt cx="3240" cy="1722"/>
          </a:xfrm>
        </p:grpSpPr>
        <p:grpSp>
          <p:nvGrpSpPr>
            <p:cNvPr id="59398" name="Group 6"/>
            <p:cNvGrpSpPr>
              <a:grpSpLocks/>
            </p:cNvGrpSpPr>
            <p:nvPr/>
          </p:nvGrpSpPr>
          <p:grpSpPr bwMode="auto">
            <a:xfrm>
              <a:off x="630" y="390"/>
              <a:ext cx="3240" cy="1722"/>
              <a:chOff x="858" y="2982"/>
              <a:chExt cx="3240" cy="1722"/>
            </a:xfrm>
          </p:grpSpPr>
          <p:grpSp>
            <p:nvGrpSpPr>
              <p:cNvPr id="59399" name="Group 7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59400" name="AutoShape 8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01" name="Rectangle 9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02" name="Group 10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59403" name="Group 11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5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6" name="Group 14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8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9" name="Group 17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10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11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sp>
          <p:nvSpPr>
            <p:cNvPr id="59412" name="AutoShape 20"/>
            <p:cNvSpPr>
              <a:spLocks noChangeArrowheads="1"/>
            </p:cNvSpPr>
            <p:nvPr/>
          </p:nvSpPr>
          <p:spPr bwMode="auto">
            <a:xfrm>
              <a:off x="852" y="1516"/>
              <a:ext cx="948" cy="23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5029200" y="4114800"/>
            <a:ext cx="2449513" cy="16795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59416" name="Group 24"/>
          <p:cNvGrpSpPr>
            <a:grpSpLocks/>
          </p:cNvGrpSpPr>
          <p:nvPr/>
        </p:nvGrpSpPr>
        <p:grpSpPr bwMode="auto">
          <a:xfrm flipH="1">
            <a:off x="5334000" y="4572000"/>
            <a:ext cx="2057400" cy="1093788"/>
            <a:chOff x="858" y="2982"/>
            <a:chExt cx="3240" cy="1722"/>
          </a:xfrm>
        </p:grpSpPr>
        <p:grpSp>
          <p:nvGrpSpPr>
            <p:cNvPr id="59417" name="Group 25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59418" name="AutoShape 26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59419" name="Rectangle 27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59420" name="Group 28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59421" name="Group 29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59422" name="Rectangle 3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3" name="AutoShape 3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4" name="Group 32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5942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6" name="AutoShape 3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7" name="Group 35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59428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9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59430" name="AutoShape 38"/>
          <p:cNvSpPr>
            <a:spLocks noChangeArrowheads="1"/>
          </p:cNvSpPr>
          <p:nvPr/>
        </p:nvSpPr>
        <p:spPr bwMode="auto">
          <a:xfrm flipH="1">
            <a:off x="6081545" y="5278529"/>
            <a:ext cx="601663" cy="1460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362200" y="5943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6172200" y="60198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5943600" y="36576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5454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981200"/>
            <a:ext cx="4038600" cy="4114800"/>
          </a:xfrm>
        </p:spPr>
        <p:txBody>
          <a:bodyPr/>
          <a:lstStyle/>
          <a:p>
            <a:r>
              <a:rPr lang="en-US" altLang="ro-RO" sz="2800" dirty="0" err="1"/>
              <a:t>Daca</a:t>
            </a:r>
            <a:r>
              <a:rPr lang="en-US" altLang="ro-RO" sz="2800" dirty="0"/>
              <a:t> </a:t>
            </a:r>
            <a:r>
              <a:rPr lang="en-US" altLang="ro-RO" sz="2800" b="1" dirty="0"/>
              <a:t>n=2 </a:t>
            </a:r>
            <a:r>
              <a:rPr lang="en-US" altLang="ro-RO" sz="2800" dirty="0"/>
              <a:t>se </a:t>
            </a:r>
            <a:r>
              <a:rPr lang="en-US" altLang="ro-RO" sz="2800" dirty="0" err="1"/>
              <a:t>fac</a:t>
            </a:r>
            <a:r>
              <a:rPr lang="en-US" altLang="ro-RO" sz="2800" dirty="0"/>
              <a:t> </a:t>
            </a:r>
            <a:r>
              <a:rPr lang="en-US" altLang="ro-RO" sz="2800" dirty="0" err="1"/>
              <a:t>mutarile</a:t>
            </a:r>
            <a:r>
              <a:rPr lang="en-US" altLang="ro-RO" sz="2800" dirty="0"/>
              <a:t>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sz="2800" dirty="0"/>
              <a:t> </a:t>
            </a:r>
            <a:r>
              <a:rPr lang="ro-RO" altLang="ro-RO" sz="2800" dirty="0" smtClean="0"/>
              <a:t>C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A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B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</a:t>
            </a:r>
            <a:r>
              <a:rPr lang="en-US" altLang="ro-RO" sz="2800" b="1" dirty="0"/>
              <a:t>C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en-US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o-RO" sz="2800" b="1" dirty="0" smtClean="0"/>
              <a:t>.</a:t>
            </a:r>
            <a:endParaRPr lang="it-IT" altLang="ro-RO" sz="2800" dirty="0"/>
          </a:p>
          <a:p>
            <a:r>
              <a:rPr lang="ro-RO" altLang="ro-RO" sz="2800" dirty="0"/>
              <a:t>In total 2</a:t>
            </a:r>
            <a:r>
              <a:rPr lang="ro-RO" altLang="ro-RO" sz="2800" baseline="30000" dirty="0"/>
              <a:t>2</a:t>
            </a:r>
            <a:r>
              <a:rPr lang="ro-RO" altLang="ro-RO" sz="2800" dirty="0"/>
              <a:t>-1=3 </a:t>
            </a:r>
            <a:r>
              <a:rPr lang="ro-RO" altLang="ro-RO" sz="2800" dirty="0" err="1"/>
              <a:t>mutari</a:t>
            </a:r>
            <a:r>
              <a:rPr lang="ro-RO" altLang="ro-RO" sz="2800" dirty="0"/>
              <a:t>  </a:t>
            </a:r>
            <a:endParaRPr lang="en-US" altLang="ro-RO" sz="2800" dirty="0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5118100" y="1976438"/>
            <a:ext cx="2449513" cy="42703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5564" name="Group 28"/>
          <p:cNvGrpSpPr>
            <a:grpSpLocks/>
          </p:cNvGrpSpPr>
          <p:nvPr/>
        </p:nvGrpSpPr>
        <p:grpSpPr bwMode="auto">
          <a:xfrm>
            <a:off x="5334000" y="2286000"/>
            <a:ext cx="2057400" cy="1093788"/>
            <a:chOff x="858" y="2982"/>
            <a:chExt cx="3240" cy="1722"/>
          </a:xfrm>
        </p:grpSpPr>
        <p:grpSp>
          <p:nvGrpSpPr>
            <p:cNvPr id="65565" name="Group 2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66" name="AutoShape 3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67" name="Rectangle 3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68" name="Group 3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69" name="Group 3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70" name="Rectangle 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1" name="AutoShape 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2" name="Group 3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73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4" name="AutoShape 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5" name="Group 3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76" name="Rectangle 4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7" name="AutoShape 4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78" name="AutoShape 42"/>
          <p:cNvSpPr>
            <a:spLocks noChangeArrowheads="1"/>
          </p:cNvSpPr>
          <p:nvPr/>
        </p:nvSpPr>
        <p:spPr bwMode="auto">
          <a:xfrm>
            <a:off x="5486400" y="30480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79" name="AutoShape 43"/>
          <p:cNvSpPr>
            <a:spLocks noChangeArrowheads="1"/>
          </p:cNvSpPr>
          <p:nvPr/>
        </p:nvSpPr>
        <p:spPr bwMode="auto">
          <a:xfrm>
            <a:off x="6705600" y="30480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81" name="Group 45"/>
          <p:cNvGrpSpPr>
            <a:grpSpLocks/>
          </p:cNvGrpSpPr>
          <p:nvPr/>
        </p:nvGrpSpPr>
        <p:grpSpPr bwMode="auto">
          <a:xfrm flipH="1">
            <a:off x="5370513" y="3605213"/>
            <a:ext cx="2057400" cy="1093787"/>
            <a:chOff x="858" y="2982"/>
            <a:chExt cx="3240" cy="1722"/>
          </a:xfrm>
        </p:grpSpPr>
        <p:grpSp>
          <p:nvGrpSpPr>
            <p:cNvPr id="65582" name="Group 4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83" name="AutoShape 4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84" name="Rectangle 4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85" name="Group 4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86" name="Group 5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87" name="Rectangle 5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88" name="AutoShape 5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89" name="Group 5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90" name="Rectangle 5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1" name="AutoShape 5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92" name="Group 5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93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4" name="AutoShape 5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95" name="AutoShape 59"/>
          <p:cNvSpPr>
            <a:spLocks noChangeArrowheads="1"/>
          </p:cNvSpPr>
          <p:nvPr/>
        </p:nvSpPr>
        <p:spPr bwMode="auto">
          <a:xfrm flipH="1">
            <a:off x="6096000" y="4343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96" name="AutoShape 60"/>
          <p:cNvSpPr>
            <a:spLocks noChangeArrowheads="1"/>
          </p:cNvSpPr>
          <p:nvPr/>
        </p:nvSpPr>
        <p:spPr bwMode="auto">
          <a:xfrm flipH="1">
            <a:off x="6781800" y="4343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99" name="Group 63"/>
          <p:cNvGrpSpPr>
            <a:grpSpLocks/>
          </p:cNvGrpSpPr>
          <p:nvPr/>
        </p:nvGrpSpPr>
        <p:grpSpPr bwMode="auto">
          <a:xfrm flipH="1">
            <a:off x="5334000" y="5741988"/>
            <a:ext cx="2057400" cy="228600"/>
            <a:chOff x="1170" y="3216"/>
            <a:chExt cx="3240" cy="402"/>
          </a:xfrm>
        </p:grpSpPr>
        <p:sp>
          <p:nvSpPr>
            <p:cNvPr id="65600" name="AutoShape 64"/>
            <p:cNvSpPr>
              <a:spLocks noChangeArrowheads="1"/>
            </p:cNvSpPr>
            <p:nvPr/>
          </p:nvSpPr>
          <p:spPr bwMode="auto">
            <a:xfrm>
              <a:off x="1260" y="3216"/>
              <a:ext cx="3060" cy="384"/>
            </a:xfrm>
            <a:prstGeom prst="roundRect">
              <a:avLst>
                <a:gd name="adj" fmla="val 42778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  <p:sp>
          <p:nvSpPr>
            <p:cNvPr id="65601" name="Rectangle 65"/>
            <p:cNvSpPr>
              <a:spLocks noChangeArrowheads="1"/>
            </p:cNvSpPr>
            <p:nvPr/>
          </p:nvSpPr>
          <p:spPr bwMode="auto">
            <a:xfrm>
              <a:off x="1170" y="3438"/>
              <a:ext cx="3240" cy="1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5602" name="Group 66"/>
          <p:cNvGrpSpPr>
            <a:grpSpLocks/>
          </p:cNvGrpSpPr>
          <p:nvPr/>
        </p:nvGrpSpPr>
        <p:grpSpPr bwMode="auto">
          <a:xfrm flipH="1">
            <a:off x="5745163" y="4876800"/>
            <a:ext cx="1235075" cy="862013"/>
            <a:chOff x="1506" y="3060"/>
            <a:chExt cx="1944" cy="1278"/>
          </a:xfrm>
        </p:grpSpPr>
        <p:grpSp>
          <p:nvGrpSpPr>
            <p:cNvPr id="65603" name="Group 67"/>
            <p:cNvGrpSpPr>
              <a:grpSpLocks/>
            </p:cNvGrpSpPr>
            <p:nvPr/>
          </p:nvGrpSpPr>
          <p:grpSpPr bwMode="auto">
            <a:xfrm>
              <a:off x="2430" y="3060"/>
              <a:ext cx="96" cy="1278"/>
              <a:chOff x="1740" y="3192"/>
              <a:chExt cx="96" cy="1278"/>
            </a:xfrm>
          </p:grpSpPr>
          <p:sp>
            <p:nvSpPr>
              <p:cNvPr id="65604" name="Rectangle 68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5" name="AutoShape 69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6" name="Group 70"/>
            <p:cNvGrpSpPr>
              <a:grpSpLocks/>
            </p:cNvGrpSpPr>
            <p:nvPr/>
          </p:nvGrpSpPr>
          <p:grpSpPr bwMode="auto">
            <a:xfrm>
              <a:off x="3354" y="3060"/>
              <a:ext cx="96" cy="1278"/>
              <a:chOff x="1740" y="3192"/>
              <a:chExt cx="96" cy="1278"/>
            </a:xfrm>
          </p:grpSpPr>
          <p:sp>
            <p:nvSpPr>
              <p:cNvPr id="65607" name="Rectangle 71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8" name="AutoShape 72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9" name="Group 73"/>
            <p:cNvGrpSpPr>
              <a:grpSpLocks/>
            </p:cNvGrpSpPr>
            <p:nvPr/>
          </p:nvGrpSpPr>
          <p:grpSpPr bwMode="auto">
            <a:xfrm>
              <a:off x="1506" y="3060"/>
              <a:ext cx="96" cy="1278"/>
              <a:chOff x="1740" y="3192"/>
              <a:chExt cx="96" cy="1278"/>
            </a:xfrm>
          </p:grpSpPr>
          <p:sp>
            <p:nvSpPr>
              <p:cNvPr id="65610" name="Rectangle 74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11" name="AutoShape 75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5613" name="AutoShape 77"/>
          <p:cNvSpPr>
            <a:spLocks noChangeArrowheads="1"/>
          </p:cNvSpPr>
          <p:nvPr/>
        </p:nvSpPr>
        <p:spPr bwMode="auto">
          <a:xfrm flipH="1">
            <a:off x="6019800" y="5638800"/>
            <a:ext cx="68580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14" name="AutoShape 78"/>
          <p:cNvSpPr>
            <a:spLocks noChangeArrowheads="1"/>
          </p:cNvSpPr>
          <p:nvPr/>
        </p:nvSpPr>
        <p:spPr bwMode="auto">
          <a:xfrm flipH="1">
            <a:off x="6096000" y="5486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87" name="Text Box 151"/>
          <p:cNvSpPr txBox="1">
            <a:spLocks noChangeArrowheads="1"/>
          </p:cNvSpPr>
          <p:nvPr/>
        </p:nvSpPr>
        <p:spPr bwMode="auto">
          <a:xfrm>
            <a:off x="22098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grpSp>
        <p:nvGrpSpPr>
          <p:cNvPr id="65688" name="Group 152"/>
          <p:cNvGrpSpPr>
            <a:grpSpLocks/>
          </p:cNvGrpSpPr>
          <p:nvPr/>
        </p:nvGrpSpPr>
        <p:grpSpPr bwMode="auto">
          <a:xfrm>
            <a:off x="1676400" y="4953000"/>
            <a:ext cx="2057400" cy="1093788"/>
            <a:chOff x="858" y="2982"/>
            <a:chExt cx="3240" cy="1722"/>
          </a:xfrm>
        </p:grpSpPr>
        <p:grpSp>
          <p:nvGrpSpPr>
            <p:cNvPr id="65689" name="Group 153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690" name="AutoShape 154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91" name="Rectangle 155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92" name="Group 156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693" name="Group 157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69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5" name="AutoShape 1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6" name="Group 160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69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8" name="AutoShape 1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9" name="Group 163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700" name="Rectangle 16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701" name="AutoShape 16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702" name="AutoShape 166"/>
          <p:cNvSpPr>
            <a:spLocks noChangeArrowheads="1"/>
          </p:cNvSpPr>
          <p:nvPr/>
        </p:nvSpPr>
        <p:spPr bwMode="auto">
          <a:xfrm>
            <a:off x="1752600" y="5715000"/>
            <a:ext cx="773113" cy="122238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3" name="AutoShape 167"/>
          <p:cNvSpPr>
            <a:spLocks noChangeArrowheads="1"/>
          </p:cNvSpPr>
          <p:nvPr/>
        </p:nvSpPr>
        <p:spPr bwMode="auto">
          <a:xfrm>
            <a:off x="1828800" y="5562600"/>
            <a:ext cx="579438" cy="1238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4" name="Text Box 168"/>
          <p:cNvSpPr txBox="1">
            <a:spLocks noChangeArrowheads="1"/>
          </p:cNvSpPr>
          <p:nvPr/>
        </p:nvSpPr>
        <p:spPr bwMode="auto">
          <a:xfrm>
            <a:off x="57150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5705" name="Text Box 169"/>
          <p:cNvSpPr txBox="1">
            <a:spLocks noChangeArrowheads="1"/>
          </p:cNvSpPr>
          <p:nvPr/>
        </p:nvSpPr>
        <p:spPr bwMode="auto">
          <a:xfrm>
            <a:off x="5943600" y="1981200"/>
            <a:ext cx="103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A 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dirty="0" smtClean="0"/>
              <a:t> 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6" name="Text Box 170"/>
          <p:cNvSpPr txBox="1">
            <a:spLocks noChangeArrowheads="1"/>
          </p:cNvSpPr>
          <p:nvPr/>
        </p:nvSpPr>
        <p:spPr bwMode="auto">
          <a:xfrm>
            <a:off x="5723950" y="3271322"/>
            <a:ext cx="11080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A→  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7" name="Text Box 171"/>
          <p:cNvSpPr txBox="1">
            <a:spLocks noChangeArrowheads="1"/>
          </p:cNvSpPr>
          <p:nvPr/>
        </p:nvSpPr>
        <p:spPr bwMode="auto">
          <a:xfrm>
            <a:off x="6019800" y="4632325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C-</a:t>
            </a:r>
            <a:r>
              <a:rPr lang="en-US" altLang="ro-RO" dirty="0" smtClean="0"/>
              <a:t>&gt;</a:t>
            </a:r>
            <a:r>
              <a:rPr lang="ro-RO" altLang="ro-RO" dirty="0" smtClean="0"/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are 2"/>
          <p:cNvGrpSpPr/>
          <p:nvPr/>
        </p:nvGrpSpPr>
        <p:grpSpPr>
          <a:xfrm>
            <a:off x="1907860" y="4593437"/>
            <a:ext cx="1564000" cy="207163"/>
            <a:chOff x="1907860" y="4593437"/>
            <a:chExt cx="1564000" cy="207163"/>
          </a:xfrm>
        </p:grpSpPr>
        <p:sp>
          <p:nvSpPr>
            <p:cNvPr id="2" name="Dreptunghi 1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4" name="Dreptunghi 73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75" name="Dreptunghi 74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  <p:grpSp>
        <p:nvGrpSpPr>
          <p:cNvPr id="77" name="Grupare 76"/>
          <p:cNvGrpSpPr/>
          <p:nvPr/>
        </p:nvGrpSpPr>
        <p:grpSpPr>
          <a:xfrm>
            <a:off x="5664134" y="5950386"/>
            <a:ext cx="1564000" cy="207163"/>
            <a:chOff x="1907860" y="4593437"/>
            <a:chExt cx="1564000" cy="207163"/>
          </a:xfrm>
        </p:grpSpPr>
        <p:sp>
          <p:nvSpPr>
            <p:cNvPr id="78" name="Dreptunghi 77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9" name="Dreptunghi 78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80" name="Dreptunghi 79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463634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4114800"/>
          </a:xfrm>
        </p:spPr>
        <p:txBody>
          <a:bodyPr/>
          <a:lstStyle/>
          <a:p>
            <a:r>
              <a:rPr lang="ro-RO" altLang="ro-RO"/>
              <a:t>Pentru n=3, se vor efectua 2</a:t>
            </a:r>
            <a:r>
              <a:rPr lang="ro-RO" altLang="ro-RO" baseline="30000"/>
              <a:t>3</a:t>
            </a:r>
            <a:r>
              <a:rPr lang="ro-RO" altLang="ro-RO"/>
              <a:t>-1=7 mutari</a:t>
            </a:r>
            <a:endParaRPr lang="en-US" altLang="ro-RO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3429000" y="1066800"/>
            <a:ext cx="2057400" cy="1093788"/>
            <a:chOff x="1452" y="3804"/>
            <a:chExt cx="3240" cy="1722"/>
          </a:xfrm>
        </p:grpSpPr>
        <p:grpSp>
          <p:nvGrpSpPr>
            <p:cNvPr id="62469" name="Group 5"/>
            <p:cNvGrpSpPr>
              <a:grpSpLocks/>
            </p:cNvGrpSpPr>
            <p:nvPr/>
          </p:nvGrpSpPr>
          <p:grpSpPr bwMode="auto">
            <a:xfrm>
              <a:off x="1452" y="3804"/>
              <a:ext cx="3240" cy="1722"/>
              <a:chOff x="858" y="2982"/>
              <a:chExt cx="3240" cy="1722"/>
            </a:xfrm>
          </p:grpSpPr>
          <p:grpSp>
            <p:nvGrpSpPr>
              <p:cNvPr id="62470" name="Group 6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62471" name="AutoShape 7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472" name="Rectangle 8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473" name="Group 9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62474" name="Group 10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6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77" name="Group 13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9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80" name="Group 16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8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82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grpSp>
          <p:nvGrpSpPr>
            <p:cNvPr id="62483" name="Group 19"/>
            <p:cNvGrpSpPr>
              <a:grpSpLocks/>
            </p:cNvGrpSpPr>
            <p:nvPr/>
          </p:nvGrpSpPr>
          <p:grpSpPr bwMode="auto">
            <a:xfrm>
              <a:off x="1668" y="4446"/>
              <a:ext cx="948" cy="712"/>
              <a:chOff x="1674" y="4448"/>
              <a:chExt cx="948" cy="712"/>
            </a:xfrm>
          </p:grpSpPr>
          <p:sp>
            <p:nvSpPr>
              <p:cNvPr id="62484" name="AutoShape 20"/>
              <p:cNvSpPr>
                <a:spLocks noChangeArrowheads="1"/>
              </p:cNvSpPr>
              <p:nvPr/>
            </p:nvSpPr>
            <p:spPr bwMode="auto">
              <a:xfrm>
                <a:off x="1674" y="4930"/>
                <a:ext cx="948" cy="230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5" name="AutoShape 21"/>
              <p:cNvSpPr>
                <a:spLocks noChangeArrowheads="1"/>
              </p:cNvSpPr>
              <p:nvPr/>
            </p:nvSpPr>
            <p:spPr bwMode="auto">
              <a:xfrm>
                <a:off x="1740" y="4689"/>
                <a:ext cx="804" cy="2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6" name="AutoShape 22"/>
              <p:cNvSpPr>
                <a:spLocks noChangeArrowheads="1"/>
              </p:cNvSpPr>
              <p:nvPr/>
            </p:nvSpPr>
            <p:spPr bwMode="auto">
              <a:xfrm>
                <a:off x="1812" y="4448"/>
                <a:ext cx="660" cy="230"/>
              </a:xfrm>
              <a:prstGeom prst="roundRect">
                <a:avLst>
                  <a:gd name="adj" fmla="val 50000"/>
                </a:avLst>
              </a:prstGeom>
              <a:solidFill>
                <a:srgbClr val="F8F200"/>
              </a:solidFill>
              <a:ln w="9525">
                <a:solidFill>
                  <a:srgbClr val="F8F2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2489" name="Rectangle 25"/>
          <p:cNvSpPr>
            <a:spLocks noChangeArrowheads="1"/>
          </p:cNvSpPr>
          <p:nvPr/>
        </p:nvSpPr>
        <p:spPr bwMode="auto">
          <a:xfrm>
            <a:off x="762000" y="2362200"/>
            <a:ext cx="7777163" cy="4284663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2494" name="Group 30"/>
          <p:cNvGrpSpPr>
            <a:grpSpLocks/>
          </p:cNvGrpSpPr>
          <p:nvPr/>
        </p:nvGrpSpPr>
        <p:grpSpPr bwMode="auto">
          <a:xfrm>
            <a:off x="838200" y="2590800"/>
            <a:ext cx="2057400" cy="1093788"/>
            <a:chOff x="858" y="2982"/>
            <a:chExt cx="3240" cy="1722"/>
          </a:xfrm>
        </p:grpSpPr>
        <p:grpSp>
          <p:nvGrpSpPr>
            <p:cNvPr id="62495" name="Group 31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496" name="AutoShape 32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97" name="Rectangle 33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498" name="Group 34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499" name="Group 35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00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1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2" name="Group 38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03" name="Rectangle 3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4" name="AutoShape 4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5" name="Group 41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06" name="Rectangle 4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7" name="AutoShape 4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08" name="AutoShape 44"/>
          <p:cNvSpPr>
            <a:spLocks noChangeArrowheads="1"/>
          </p:cNvSpPr>
          <p:nvPr/>
        </p:nvSpPr>
        <p:spPr bwMode="auto">
          <a:xfrm>
            <a:off x="974725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09" name="AutoShape 45"/>
          <p:cNvSpPr>
            <a:spLocks noChangeArrowheads="1"/>
          </p:cNvSpPr>
          <p:nvPr/>
        </p:nvSpPr>
        <p:spPr bwMode="auto">
          <a:xfrm>
            <a:off x="1017588" y="3151188"/>
            <a:ext cx="509587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10" name="AutoShape 46"/>
          <p:cNvSpPr>
            <a:spLocks noChangeArrowheads="1"/>
          </p:cNvSpPr>
          <p:nvPr/>
        </p:nvSpPr>
        <p:spPr bwMode="auto">
          <a:xfrm>
            <a:off x="1676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13" name="Group 49"/>
          <p:cNvGrpSpPr>
            <a:grpSpLocks/>
          </p:cNvGrpSpPr>
          <p:nvPr/>
        </p:nvGrpSpPr>
        <p:grpSpPr bwMode="auto">
          <a:xfrm>
            <a:off x="3535363" y="2590800"/>
            <a:ext cx="2057400" cy="1093788"/>
            <a:chOff x="858" y="2982"/>
            <a:chExt cx="3240" cy="1722"/>
          </a:xfrm>
        </p:grpSpPr>
        <p:grpSp>
          <p:nvGrpSpPr>
            <p:cNvPr id="62514" name="Group 50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15" name="AutoShape 51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16" name="Rectangle 52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17" name="Group 53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18" name="Group 54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19" name="Rectangle 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0" name="AutoShape 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1" name="Group 57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22" name="Rectangle 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3" name="AutoShape 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4" name="Group 60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25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6" name="AutoShape 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27" name="AutoShape 63"/>
          <p:cNvSpPr>
            <a:spLocks noChangeArrowheads="1"/>
          </p:cNvSpPr>
          <p:nvPr/>
        </p:nvSpPr>
        <p:spPr bwMode="auto">
          <a:xfrm>
            <a:off x="3671888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8" name="AutoShape 64"/>
          <p:cNvSpPr>
            <a:spLocks noChangeArrowheads="1"/>
          </p:cNvSpPr>
          <p:nvPr/>
        </p:nvSpPr>
        <p:spPr bwMode="auto">
          <a:xfrm>
            <a:off x="4876800" y="32766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9" name="AutoShape 65"/>
          <p:cNvSpPr>
            <a:spLocks noChangeArrowheads="1"/>
          </p:cNvSpPr>
          <p:nvPr/>
        </p:nvSpPr>
        <p:spPr bwMode="auto">
          <a:xfrm>
            <a:off x="4343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32" name="Group 68"/>
          <p:cNvGrpSpPr>
            <a:grpSpLocks/>
          </p:cNvGrpSpPr>
          <p:nvPr/>
        </p:nvGrpSpPr>
        <p:grpSpPr bwMode="auto">
          <a:xfrm>
            <a:off x="6270625" y="2590800"/>
            <a:ext cx="2057400" cy="1093788"/>
            <a:chOff x="858" y="2982"/>
            <a:chExt cx="3240" cy="1722"/>
          </a:xfrm>
        </p:grpSpPr>
        <p:grpSp>
          <p:nvGrpSpPr>
            <p:cNvPr id="62533" name="Group 6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34" name="AutoShape 7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35" name="Rectangle 7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36" name="Group 7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37" name="Group 7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38" name="Rectangle 7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39" name="AutoShape 7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0" name="Group 7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41" name="Rectangle 7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2" name="AutoShape 7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3" name="Group 7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44" name="Rectangle 8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5" name="AutoShape 8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46" name="AutoShape 82"/>
          <p:cNvSpPr>
            <a:spLocks noChangeArrowheads="1"/>
          </p:cNvSpPr>
          <p:nvPr/>
        </p:nvSpPr>
        <p:spPr bwMode="auto">
          <a:xfrm>
            <a:off x="6400800" y="32766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7" name="AutoShape 83"/>
          <p:cNvSpPr>
            <a:spLocks noChangeArrowheads="1"/>
          </p:cNvSpPr>
          <p:nvPr/>
        </p:nvSpPr>
        <p:spPr bwMode="auto">
          <a:xfrm>
            <a:off x="7620000" y="32766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8" name="AutoShape 84"/>
          <p:cNvSpPr>
            <a:spLocks noChangeArrowheads="1"/>
          </p:cNvSpPr>
          <p:nvPr/>
        </p:nvSpPr>
        <p:spPr bwMode="auto">
          <a:xfrm>
            <a:off x="7696200" y="31242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52" name="Group 88"/>
          <p:cNvGrpSpPr>
            <a:grpSpLocks/>
          </p:cNvGrpSpPr>
          <p:nvPr/>
        </p:nvGrpSpPr>
        <p:grpSpPr bwMode="auto">
          <a:xfrm flipH="1">
            <a:off x="838200" y="4038600"/>
            <a:ext cx="2057400" cy="1093788"/>
            <a:chOff x="858" y="2982"/>
            <a:chExt cx="3240" cy="1722"/>
          </a:xfrm>
        </p:grpSpPr>
        <p:grpSp>
          <p:nvGrpSpPr>
            <p:cNvPr id="62553" name="Group 8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54" name="AutoShape 9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55" name="Rectangle 9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56" name="Group 9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57" name="Group 9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58" name="Rectangle 9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59" name="AutoShape 9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0" name="Group 9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61" name="Rectangle 9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2" name="AutoShape 9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3" name="Group 9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6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5" name="AutoShape 10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66" name="AutoShape 102"/>
          <p:cNvSpPr>
            <a:spLocks noChangeArrowheads="1"/>
          </p:cNvSpPr>
          <p:nvPr/>
        </p:nvSpPr>
        <p:spPr bwMode="auto">
          <a:xfrm flipH="1">
            <a:off x="15240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7" name="AutoShape 103"/>
          <p:cNvSpPr>
            <a:spLocks noChangeArrowheads="1"/>
          </p:cNvSpPr>
          <p:nvPr/>
        </p:nvSpPr>
        <p:spPr bwMode="auto">
          <a:xfrm flipH="1">
            <a:off x="2209800" y="47244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8" name="AutoShape 104"/>
          <p:cNvSpPr>
            <a:spLocks noChangeArrowheads="1"/>
          </p:cNvSpPr>
          <p:nvPr/>
        </p:nvSpPr>
        <p:spPr bwMode="auto">
          <a:xfrm flipH="1">
            <a:off x="2286000" y="45720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71" name="Group 107"/>
          <p:cNvGrpSpPr>
            <a:grpSpLocks/>
          </p:cNvGrpSpPr>
          <p:nvPr/>
        </p:nvGrpSpPr>
        <p:grpSpPr bwMode="auto">
          <a:xfrm flipH="1">
            <a:off x="3581400" y="4038600"/>
            <a:ext cx="2057400" cy="1093788"/>
            <a:chOff x="858" y="2982"/>
            <a:chExt cx="3240" cy="1722"/>
          </a:xfrm>
        </p:grpSpPr>
        <p:grpSp>
          <p:nvGrpSpPr>
            <p:cNvPr id="62572" name="Group 108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73" name="AutoShape 109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74" name="Rectangle 110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75" name="Group 111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76" name="Group 112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77" name="Rectangle 11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7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79" name="Group 115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80" name="Rectangle 11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1" name="AutoShape 11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82" name="Group 118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83" name="Rectangle 11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85" name="AutoShape 121"/>
          <p:cNvSpPr>
            <a:spLocks noChangeArrowheads="1"/>
          </p:cNvSpPr>
          <p:nvPr/>
        </p:nvSpPr>
        <p:spPr bwMode="auto">
          <a:xfrm flipH="1">
            <a:off x="42672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6" name="AutoShape 122"/>
          <p:cNvSpPr>
            <a:spLocks noChangeArrowheads="1"/>
          </p:cNvSpPr>
          <p:nvPr/>
        </p:nvSpPr>
        <p:spPr bwMode="auto">
          <a:xfrm flipH="1">
            <a:off x="4953000" y="47244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7" name="AutoShape 123"/>
          <p:cNvSpPr>
            <a:spLocks noChangeArrowheads="1"/>
          </p:cNvSpPr>
          <p:nvPr/>
        </p:nvSpPr>
        <p:spPr bwMode="auto">
          <a:xfrm flipH="1">
            <a:off x="3821113" y="47498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89" name="Group 125"/>
          <p:cNvGrpSpPr>
            <a:grpSpLocks/>
          </p:cNvGrpSpPr>
          <p:nvPr/>
        </p:nvGrpSpPr>
        <p:grpSpPr bwMode="auto">
          <a:xfrm flipH="1">
            <a:off x="6337300" y="4041775"/>
            <a:ext cx="2057400" cy="1093788"/>
            <a:chOff x="858" y="2982"/>
            <a:chExt cx="3240" cy="1722"/>
          </a:xfrm>
        </p:grpSpPr>
        <p:grpSp>
          <p:nvGrpSpPr>
            <p:cNvPr id="62590" name="Group 12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91" name="AutoShape 12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92" name="Rectangle 12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93" name="Group 12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94" name="Group 13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95" name="Rectangle 13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6" name="AutoShape 13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97" name="Group 13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98" name="Rectangle 1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9" name="AutoShape 1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00" name="Group 13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01" name="Rectangle 1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02" name="AutoShape 1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03" name="AutoShape 139"/>
          <p:cNvSpPr>
            <a:spLocks noChangeArrowheads="1"/>
          </p:cNvSpPr>
          <p:nvPr/>
        </p:nvSpPr>
        <p:spPr bwMode="auto">
          <a:xfrm flipH="1">
            <a:off x="70866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4" name="AutoShape 140"/>
          <p:cNvSpPr>
            <a:spLocks noChangeArrowheads="1"/>
          </p:cNvSpPr>
          <p:nvPr/>
        </p:nvSpPr>
        <p:spPr bwMode="auto">
          <a:xfrm flipH="1">
            <a:off x="7162800" y="45720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5" name="AutoShape 141"/>
          <p:cNvSpPr>
            <a:spLocks noChangeArrowheads="1"/>
          </p:cNvSpPr>
          <p:nvPr/>
        </p:nvSpPr>
        <p:spPr bwMode="auto">
          <a:xfrm flipH="1">
            <a:off x="6577013" y="4760913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07" name="Group 143"/>
          <p:cNvGrpSpPr>
            <a:grpSpLocks/>
          </p:cNvGrpSpPr>
          <p:nvPr/>
        </p:nvGrpSpPr>
        <p:grpSpPr bwMode="auto">
          <a:xfrm flipH="1">
            <a:off x="3606800" y="5481638"/>
            <a:ext cx="2057400" cy="1093787"/>
            <a:chOff x="858" y="2982"/>
            <a:chExt cx="3240" cy="1722"/>
          </a:xfrm>
        </p:grpSpPr>
        <p:grpSp>
          <p:nvGrpSpPr>
            <p:cNvPr id="62608" name="Group 144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609" name="AutoShape 145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610" name="Rectangle 146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611" name="Group 147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612" name="Group 148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613" name="Rectangle 14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4" name="AutoShape 15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5" name="Group 151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616" name="Rectangle 15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7" name="AutoShape 15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8" name="Group 154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19" name="Rectangle 1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20" name="AutoShape 1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22" name="AutoShape 158"/>
          <p:cNvSpPr>
            <a:spLocks noChangeArrowheads="1"/>
          </p:cNvSpPr>
          <p:nvPr/>
        </p:nvSpPr>
        <p:spPr bwMode="auto">
          <a:xfrm flipH="1">
            <a:off x="4343400" y="6172200"/>
            <a:ext cx="685800" cy="1524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3" name="AutoShape 159"/>
          <p:cNvSpPr>
            <a:spLocks noChangeArrowheads="1"/>
          </p:cNvSpPr>
          <p:nvPr/>
        </p:nvSpPr>
        <p:spPr bwMode="auto">
          <a:xfrm flipH="1">
            <a:off x="4419600" y="6019800"/>
            <a:ext cx="512763" cy="1476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4" name="AutoShape 160"/>
          <p:cNvSpPr>
            <a:spLocks noChangeArrowheads="1"/>
          </p:cNvSpPr>
          <p:nvPr/>
        </p:nvSpPr>
        <p:spPr bwMode="auto">
          <a:xfrm flipH="1">
            <a:off x="4495800" y="5867400"/>
            <a:ext cx="420688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25" name="Group 161"/>
          <p:cNvGrpSpPr>
            <a:grpSpLocks/>
          </p:cNvGrpSpPr>
          <p:nvPr/>
        </p:nvGrpSpPr>
        <p:grpSpPr bwMode="auto">
          <a:xfrm>
            <a:off x="3065463" y="3081338"/>
            <a:ext cx="3241675" cy="3175"/>
            <a:chOff x="1836" y="1411"/>
            <a:chExt cx="2042" cy="2"/>
          </a:xfrm>
        </p:grpSpPr>
        <p:sp>
          <p:nvSpPr>
            <p:cNvPr id="62626" name="Line 162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27" name="Line 163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2628" name="Group 164"/>
          <p:cNvGrpSpPr>
            <a:grpSpLocks/>
          </p:cNvGrpSpPr>
          <p:nvPr/>
        </p:nvGrpSpPr>
        <p:grpSpPr bwMode="auto">
          <a:xfrm>
            <a:off x="3067050" y="4446588"/>
            <a:ext cx="3241675" cy="3175"/>
            <a:chOff x="1836" y="1411"/>
            <a:chExt cx="2042" cy="2"/>
          </a:xfrm>
        </p:grpSpPr>
        <p:sp>
          <p:nvSpPr>
            <p:cNvPr id="62629" name="Line 165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30" name="Line 166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62631" name="Line 167"/>
          <p:cNvSpPr>
            <a:spLocks noChangeShapeType="1"/>
          </p:cNvSpPr>
          <p:nvPr/>
        </p:nvSpPr>
        <p:spPr bwMode="auto">
          <a:xfrm>
            <a:off x="3067050" y="5964238"/>
            <a:ext cx="5048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62632" name="Text Box 168"/>
          <p:cNvSpPr txBox="1">
            <a:spLocks noChangeArrowheads="1"/>
          </p:cNvSpPr>
          <p:nvPr/>
        </p:nvSpPr>
        <p:spPr bwMode="auto">
          <a:xfrm>
            <a:off x="1981200" y="1676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62633" name="Text Box 169"/>
          <p:cNvSpPr txBox="1">
            <a:spLocks noChangeArrowheads="1"/>
          </p:cNvSpPr>
          <p:nvPr/>
        </p:nvSpPr>
        <p:spPr bwMode="auto">
          <a:xfrm>
            <a:off x="6477000" y="60960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2634" name="Text Box 170"/>
          <p:cNvSpPr txBox="1">
            <a:spLocks noChangeArrowheads="1"/>
          </p:cNvSpPr>
          <p:nvPr/>
        </p:nvSpPr>
        <p:spPr bwMode="auto">
          <a:xfrm>
            <a:off x="1371600" y="2362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5" name="Text Box 171"/>
          <p:cNvSpPr txBox="1">
            <a:spLocks noChangeArrowheads="1"/>
          </p:cNvSpPr>
          <p:nvPr/>
        </p:nvSpPr>
        <p:spPr bwMode="auto">
          <a:xfrm>
            <a:off x="4202431" y="238205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6" name="Text Box 172"/>
          <p:cNvSpPr txBox="1">
            <a:spLocks noChangeArrowheads="1"/>
          </p:cNvSpPr>
          <p:nvPr/>
        </p:nvSpPr>
        <p:spPr bwMode="auto">
          <a:xfrm>
            <a:off x="6921205" y="2354003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B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7" name="Text Box 173"/>
          <p:cNvSpPr txBox="1">
            <a:spLocks noChangeArrowheads="1"/>
          </p:cNvSpPr>
          <p:nvPr/>
        </p:nvSpPr>
        <p:spPr bwMode="auto">
          <a:xfrm>
            <a:off x="1447800" y="368069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8" name="Text Box 174"/>
          <p:cNvSpPr txBox="1">
            <a:spLocks noChangeArrowheads="1"/>
          </p:cNvSpPr>
          <p:nvPr/>
        </p:nvSpPr>
        <p:spPr bwMode="auto">
          <a:xfrm>
            <a:off x="4256881" y="3707621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9" name="Text Box 175"/>
          <p:cNvSpPr txBox="1">
            <a:spLocks noChangeArrowheads="1"/>
          </p:cNvSpPr>
          <p:nvPr/>
        </p:nvSpPr>
        <p:spPr bwMode="auto">
          <a:xfrm>
            <a:off x="7010400" y="38100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40" name="Text Box 176"/>
          <p:cNvSpPr txBox="1">
            <a:spLocks noChangeArrowheads="1"/>
          </p:cNvSpPr>
          <p:nvPr/>
        </p:nvSpPr>
        <p:spPr bwMode="auto">
          <a:xfrm>
            <a:off x="4267200" y="52578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8" name="Grupare 157"/>
          <p:cNvGrpSpPr/>
          <p:nvPr/>
        </p:nvGrpSpPr>
        <p:grpSpPr>
          <a:xfrm>
            <a:off x="3770950" y="2094425"/>
            <a:ext cx="1564000" cy="207163"/>
            <a:chOff x="1907860" y="4593437"/>
            <a:chExt cx="1564000" cy="207163"/>
          </a:xfrm>
        </p:grpSpPr>
        <p:sp>
          <p:nvSpPr>
            <p:cNvPr id="159" name="Dreptunghi 158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160" name="Dreptunghi 159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161" name="Dreptunghi 160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997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435c343c156b486ddecbfed405c2e6c4155346"/>
</p:tagLst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1845</TotalTime>
  <Words>2224</Words>
  <Application>Microsoft Office PowerPoint</Application>
  <PresentationFormat>Expunere pe ecran (4:3)</PresentationFormat>
  <Paragraphs>332</Paragraphs>
  <Slides>37</Slides>
  <Notes>7</Notes>
  <HiddenSlides>0</HiddenSlides>
  <MMClips>0</MMClips>
  <ScaleCrop>false</ScaleCrop>
  <HeadingPairs>
    <vt:vector size="6" baseType="variant">
      <vt:variant>
        <vt:lpstr>Fonturi utilizate</vt:lpstr>
      </vt:variant>
      <vt:variant>
        <vt:i4>14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37</vt:i4>
      </vt:variant>
    </vt:vector>
  </HeadingPairs>
  <TitlesOfParts>
    <vt:vector size="52" baseType="lpstr">
      <vt:lpstr>MS PGothic</vt:lpstr>
      <vt:lpstr>Arial</vt:lpstr>
      <vt:lpstr>Calibri</vt:lpstr>
      <vt:lpstr>Cambria Math</vt:lpstr>
      <vt:lpstr>Century Gothic</vt:lpstr>
      <vt:lpstr>Comic Sans MS</vt:lpstr>
      <vt:lpstr>Constantia</vt:lpstr>
      <vt:lpstr>Courier New</vt:lpstr>
      <vt:lpstr>Monotype Sorts</vt:lpstr>
      <vt:lpstr>Symbol</vt:lpstr>
      <vt:lpstr>Tahoma</vt:lpstr>
      <vt:lpstr>Times New Roman</vt:lpstr>
      <vt:lpstr>Wingdings</vt:lpstr>
      <vt:lpstr>Wingdings 3</vt:lpstr>
      <vt:lpstr>Adiere</vt:lpstr>
      <vt:lpstr>Metoda  „Divide et Impera”</vt:lpstr>
      <vt:lpstr>Probleme rezolvate</vt:lpstr>
      <vt:lpstr>Turnurile din Hanoi</vt:lpstr>
      <vt:lpstr>Prezentare PowerPoint</vt:lpstr>
      <vt:lpstr>Problema turnurilor din Hanoi</vt:lpstr>
      <vt:lpstr>Prezentare PowerPoint</vt:lpstr>
      <vt:lpstr>Rezolvare:</vt:lpstr>
      <vt:lpstr>Prezentare PowerPoint</vt:lpstr>
      <vt:lpstr>Prezentare PowerPoint</vt:lpstr>
      <vt:lpstr>Prezentare PowerPoint</vt:lpstr>
      <vt:lpstr>Prezentare PowerPoint</vt:lpstr>
      <vt:lpstr>Rezolvare</vt:lpstr>
      <vt:lpstr>Prezentare PowerPoint</vt:lpstr>
      <vt:lpstr>Prezentare PowerPoint</vt:lpstr>
      <vt:lpstr>Prezentare PowerPoint</vt:lpstr>
      <vt:lpstr>Prezentare PowerPoint</vt:lpstr>
      <vt:lpstr>Program hanoi.cpp</vt:lpstr>
      <vt:lpstr>2. Căutarea binară</vt:lpstr>
      <vt:lpstr>  Căutarea binară (logaritmică) </vt:lpstr>
      <vt:lpstr>Rezolvare – căutarea binară</vt:lpstr>
      <vt:lpstr>Metoda bisecţiei</vt:lpstr>
      <vt:lpstr>4. Rezolvarea unor ecuaţii</vt:lpstr>
      <vt:lpstr>Rezolvarea numerică a ecuaţiilor</vt:lpstr>
      <vt:lpstr>Condiţii de aplicare</vt:lpstr>
      <vt:lpstr>Metoda bisecţiei</vt:lpstr>
      <vt:lpstr>Metoda bisecţiei</vt:lpstr>
      <vt:lpstr>Metoda bisecţiei intervalului</vt:lpstr>
      <vt:lpstr>Probleme propuse</vt:lpstr>
      <vt:lpstr>Metoda bisecţiei intervalului</vt:lpstr>
      <vt:lpstr>4. Radicalul de ordinul 2</vt:lpstr>
      <vt:lpstr>Ex 3</vt:lpstr>
      <vt:lpstr>5. Sortare prin interclasare</vt:lpstr>
      <vt:lpstr>Prezentare PowerPoint</vt:lpstr>
      <vt:lpstr>Rezolvare – sortarea prin interclasare</vt:lpstr>
      <vt:lpstr>Sortarea rapidă (Quick Sort)</vt:lpstr>
      <vt:lpstr>Prezentare PowerPoint</vt:lpstr>
      <vt:lpstr>Quicksort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Metoda „Divide et Impera”</dc:title>
  <dc:creator>Gelu</dc:creator>
  <cp:lastModifiedBy>Iulia</cp:lastModifiedBy>
  <cp:revision>47</cp:revision>
  <dcterms:created xsi:type="dcterms:W3CDTF">2012-11-02T07:09:17Z</dcterms:created>
  <dcterms:modified xsi:type="dcterms:W3CDTF">2016-03-16T22:26:00Z</dcterms:modified>
</cp:coreProperties>
</file>